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AA27-EFB4-412B-BFB8-797DDC766EFD}" type="datetimeFigureOut">
              <a:rPr lang="lv-LV" smtClean="0"/>
              <a:t>21.05.2019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50E-350D-412A-99B2-170F040F708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69024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AA27-EFB4-412B-BFB8-797DDC766EFD}" type="datetimeFigureOut">
              <a:rPr lang="lv-LV" smtClean="0"/>
              <a:t>21.05.2019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50E-350D-412A-99B2-170F040F708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38693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AA27-EFB4-412B-BFB8-797DDC766EFD}" type="datetimeFigureOut">
              <a:rPr lang="lv-LV" smtClean="0"/>
              <a:t>21.05.2019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50E-350D-412A-99B2-170F040F708E}" type="slidenum">
              <a:rPr lang="lv-LV" smtClean="0"/>
              <a:t>‹#›</a:t>
            </a:fld>
            <a:endParaRPr lang="lv-LV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154430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AA27-EFB4-412B-BFB8-797DDC766EFD}" type="datetimeFigureOut">
              <a:rPr lang="lv-LV" smtClean="0"/>
              <a:t>21.05.2019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50E-350D-412A-99B2-170F040F708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914753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AA27-EFB4-412B-BFB8-797DDC766EFD}" type="datetimeFigureOut">
              <a:rPr lang="lv-LV" smtClean="0"/>
              <a:t>21.05.2019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50E-350D-412A-99B2-170F040F708E}" type="slidenum">
              <a:rPr lang="lv-LV" smtClean="0"/>
              <a:t>‹#›</a:t>
            </a:fld>
            <a:endParaRPr lang="lv-LV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53470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AA27-EFB4-412B-BFB8-797DDC766EFD}" type="datetimeFigureOut">
              <a:rPr lang="lv-LV" smtClean="0"/>
              <a:t>21.05.2019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50E-350D-412A-99B2-170F040F708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076746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AA27-EFB4-412B-BFB8-797DDC766EFD}" type="datetimeFigureOut">
              <a:rPr lang="lv-LV" smtClean="0"/>
              <a:t>21.05.2019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50E-350D-412A-99B2-170F040F708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482110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AA27-EFB4-412B-BFB8-797DDC766EFD}" type="datetimeFigureOut">
              <a:rPr lang="lv-LV" smtClean="0"/>
              <a:t>21.05.2019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50E-350D-412A-99B2-170F040F708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6758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AA27-EFB4-412B-BFB8-797DDC766EFD}" type="datetimeFigureOut">
              <a:rPr lang="lv-LV" smtClean="0"/>
              <a:t>21.05.2019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50E-350D-412A-99B2-170F040F708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53843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AA27-EFB4-412B-BFB8-797DDC766EFD}" type="datetimeFigureOut">
              <a:rPr lang="lv-LV" smtClean="0"/>
              <a:t>21.05.2019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50E-350D-412A-99B2-170F040F708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3894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AA27-EFB4-412B-BFB8-797DDC766EFD}" type="datetimeFigureOut">
              <a:rPr lang="lv-LV" smtClean="0"/>
              <a:t>21.05.2019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50E-350D-412A-99B2-170F040F708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22067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AA27-EFB4-412B-BFB8-797DDC766EFD}" type="datetimeFigureOut">
              <a:rPr lang="lv-LV" smtClean="0"/>
              <a:t>21.05.2019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50E-350D-412A-99B2-170F040F708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5758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AA27-EFB4-412B-BFB8-797DDC766EFD}" type="datetimeFigureOut">
              <a:rPr lang="lv-LV" smtClean="0"/>
              <a:t>21.05.2019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50E-350D-412A-99B2-170F040F708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6434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AA27-EFB4-412B-BFB8-797DDC766EFD}" type="datetimeFigureOut">
              <a:rPr lang="lv-LV" smtClean="0"/>
              <a:t>21.05.2019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50E-350D-412A-99B2-170F040F708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4685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AA27-EFB4-412B-BFB8-797DDC766EFD}" type="datetimeFigureOut">
              <a:rPr lang="lv-LV" smtClean="0"/>
              <a:t>21.05.2019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50E-350D-412A-99B2-170F040F708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52103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0AA27-EFB4-412B-BFB8-797DDC766EFD}" type="datetimeFigureOut">
              <a:rPr lang="lv-LV" smtClean="0"/>
              <a:t>21.05.2019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2E50E-350D-412A-99B2-170F040F708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77223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0AA27-EFB4-412B-BFB8-797DDC766EFD}" type="datetimeFigureOut">
              <a:rPr lang="lv-LV" smtClean="0"/>
              <a:t>21.05.2019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952E50E-350D-412A-99B2-170F040F708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89206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chabotarmagnac.com/en/products#slide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spoki.tvnet.lv/aktuali/9-indigas-vielas-tava-zobupasta/527701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manapolise.lv/blogs/ko-darit-lai-senes-neizraisitu-saindesano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://www.ntz.lv/dazadi/gazes-nopludes-ir-bistamas-cilveku-dzivibai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berrywerks.com/berries/western-yew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http://www.celojumi.info/tagad-narkotikas-apkaros-visi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 smtClean="0"/>
              <a:t>Vielu negatīvā ietekme uz organismu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515" y="4862944"/>
            <a:ext cx="10208029" cy="1471353"/>
          </a:xfrm>
        </p:spPr>
        <p:txBody>
          <a:bodyPr/>
          <a:lstStyle/>
          <a:p>
            <a:pPr algn="l"/>
            <a:r>
              <a:rPr lang="lv-LV" dirty="0" smtClean="0"/>
              <a:t>K. Cetrovska</a:t>
            </a:r>
          </a:p>
          <a:p>
            <a:pPr algn="l"/>
            <a:r>
              <a:rPr lang="lv-LV" dirty="0" smtClean="0"/>
              <a:t>PIKC LVT dabaszinības</a:t>
            </a:r>
          </a:p>
          <a:p>
            <a:r>
              <a:rPr lang="lv-LV" dirty="0" smtClean="0"/>
              <a:t>2. pielikums</a:t>
            </a:r>
          </a:p>
          <a:p>
            <a:pPr algn="l"/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89184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Ir divu veidu atkarības: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lv-LV" sz="3200" dirty="0" smtClean="0"/>
              <a:t>Fiziskā atkarība</a:t>
            </a:r>
            <a:endParaRPr lang="lv-LV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lv-LV" sz="2400" dirty="0" smtClean="0"/>
              <a:t>Cilvēks vairs nevar iztikt bez narkotiskajām vielām, jo jūtas fiziski nepanesami slikti. </a:t>
            </a:r>
          </a:p>
          <a:p>
            <a:r>
              <a:rPr lang="lv-LV" sz="2400" dirty="0" smtClean="0"/>
              <a:t>Stāvoklis uzlabojas, tikai saņemot kārtējo devu, kas nepārtraukti jāpalielina.</a:t>
            </a:r>
            <a:endParaRPr lang="lv-LV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lv-LV" sz="3200" dirty="0" smtClean="0"/>
              <a:t>Psihiskā atkarība</a:t>
            </a:r>
            <a:endParaRPr lang="lv-LV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lv-LV" sz="2400" dirty="0" smtClean="0"/>
              <a:t>Cilvēkam ir nepārvarama vēlēšanās atkārtoti baudīt atkarību izraisošo vielu, lai mainītu savas emocijas un garīgo stāvokli (aizmirstu kādu pārdzīvojumu)</a:t>
            </a:r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3987057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Izmantotā literatūra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altLang="lv-LV" dirty="0" smtClean="0"/>
              <a:t>Jansone – Henkuzene I., Jonāne L., Vilks I., Reinholde A. (2011). Dabaszinības 11.klasei. R.: Lielvārds, 208 lpp.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50809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7033"/>
            <a:ext cx="10515600" cy="4979930"/>
          </a:xfrm>
        </p:spPr>
        <p:txBody>
          <a:bodyPr/>
          <a:lstStyle/>
          <a:p>
            <a:pPr marL="0" indent="0" algn="ctr">
              <a:buNone/>
            </a:pPr>
            <a:r>
              <a:rPr lang="lv-LV" sz="4000" dirty="0" smtClean="0"/>
              <a:t>«Jebkura viela ir inde, un neviena viela nav bez toksiskām īpašībām. Medikaments no indes atšķiras tikai ar devām» </a:t>
            </a:r>
          </a:p>
          <a:p>
            <a:pPr marL="0" indent="0">
              <a:buNone/>
            </a:pPr>
            <a:r>
              <a:rPr lang="lv-LV" dirty="0" smtClean="0"/>
              <a:t> </a:t>
            </a:r>
            <a:r>
              <a:rPr lang="lv-LV" dirty="0" smtClean="0"/>
              <a:t>                                                  rakstīja viduslaiku </a:t>
            </a:r>
            <a:r>
              <a:rPr lang="lv-LV" dirty="0" smtClean="0"/>
              <a:t>ārsts Paracelzs </a:t>
            </a:r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r>
              <a:rPr lang="lv-LV" dirty="0" smtClean="0">
                <a:hlinkClick r:id="rId2" tooltip="Skatīt lapu"/>
              </a:rPr>
              <a:t>chabotarmagnac.com</a:t>
            </a:r>
            <a:endParaRPr lang="lv-LV" dirty="0" smtClean="0"/>
          </a:p>
          <a:p>
            <a:pPr marL="0" indent="0">
              <a:buNone/>
            </a:pPr>
            <a:endParaRPr lang="lv-LV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840" y="3092334"/>
            <a:ext cx="2794000" cy="2177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500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8" y="4355869"/>
            <a:ext cx="3316778" cy="250213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9257"/>
            <a:ext cx="10515600" cy="6666807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lv-LV" sz="3200" dirty="0" smtClean="0"/>
              <a:t>Kas ir toksiskums un toksisko vielu letālā deva?</a:t>
            </a:r>
          </a:p>
          <a:p>
            <a:pPr marL="0" indent="0" algn="ctr">
              <a:buNone/>
            </a:pPr>
            <a:endParaRPr lang="lv-LV" sz="3200" dirty="0" smtClean="0"/>
          </a:p>
          <a:p>
            <a:r>
              <a:rPr lang="lv-LV" sz="2400" dirty="0" smtClean="0"/>
              <a:t>Jebkurš ķīmiskais savienojums var būt toksiska viela, ja tas nonāk organismā tādā daudzumā, kas izraisa dzīvībai svarīgu funkciju traucējumus.</a:t>
            </a:r>
          </a:p>
          <a:p>
            <a:r>
              <a:rPr lang="lv-LV" sz="2400" dirty="0" smtClean="0"/>
              <a:t>Par </a:t>
            </a:r>
            <a:r>
              <a:rPr lang="lv-LV" sz="2400" b="1" dirty="0" smtClean="0"/>
              <a:t>letālu devu </a:t>
            </a:r>
            <a:r>
              <a:rPr lang="lv-LV" sz="2400" dirty="0" smtClean="0"/>
              <a:t>sauc vielas masu, kas izraisa organisma bojāeju.</a:t>
            </a:r>
          </a:p>
          <a:p>
            <a:r>
              <a:rPr lang="lv-LV" sz="2400" dirty="0" smtClean="0"/>
              <a:t>Ja vielas letālā deva ir mazāka par 15mg/kg, šī </a:t>
            </a:r>
            <a:r>
              <a:rPr lang="lv-LV" sz="2400" b="1" dirty="0" smtClean="0"/>
              <a:t>viela ir toksiska</a:t>
            </a:r>
            <a:r>
              <a:rPr lang="lv-LV" sz="2400" dirty="0" smtClean="0"/>
              <a:t>.</a:t>
            </a:r>
          </a:p>
          <a:p>
            <a:r>
              <a:rPr lang="lv-LV" sz="2400" dirty="0" smtClean="0"/>
              <a:t>Toksiskums ir viena no vielas īpašībām, kas izpaužas, vielai nokļūstot organismā.</a:t>
            </a:r>
          </a:p>
          <a:p>
            <a:r>
              <a:rPr lang="lv-LV" sz="2400" dirty="0" smtClean="0"/>
              <a:t>Patoloģiskās </a:t>
            </a:r>
            <a:r>
              <a:rPr lang="lv-LV" sz="2400" dirty="0" smtClean="0"/>
              <a:t>izpausmes, toksiskai vielai iedarbojoties uz </a:t>
            </a:r>
            <a:r>
              <a:rPr lang="lv-LV" sz="2400" dirty="0" smtClean="0"/>
              <a:t>                          organismu</a:t>
            </a:r>
            <a:r>
              <a:rPr lang="lv-LV" sz="2400" dirty="0" smtClean="0"/>
              <a:t>, sauc par intoksikāciju jeb saindēšanos. (Dabaszinības 11.klasei)</a:t>
            </a:r>
          </a:p>
          <a:p>
            <a:endParaRPr lang="lv-LV" dirty="0"/>
          </a:p>
          <a:p>
            <a:endParaRPr lang="lv-LV" dirty="0" smtClean="0">
              <a:hlinkClick r:id="rId3" tooltip="Skatīt lapu"/>
            </a:endParaRPr>
          </a:p>
          <a:p>
            <a:endParaRPr lang="lv-LV" dirty="0" smtClean="0">
              <a:hlinkClick r:id="rId3" tooltip="Skatīt lapu"/>
            </a:endParaRPr>
          </a:p>
          <a:p>
            <a:pPr lvl="5"/>
            <a:endParaRPr lang="lv-LV" dirty="0" smtClean="0">
              <a:hlinkClick r:id="rId3" tooltip="Skatīt lapu"/>
            </a:endParaRPr>
          </a:p>
          <a:p>
            <a:pPr lvl="5"/>
            <a:endParaRPr lang="lv-LV" dirty="0">
              <a:hlinkClick r:id="rId3" tooltip="Skatīt lapu"/>
            </a:endParaRPr>
          </a:p>
          <a:p>
            <a:pPr lvl="5"/>
            <a:endParaRPr lang="lv-LV" dirty="0" smtClean="0">
              <a:hlinkClick r:id="rId3" tooltip="Skatīt lapu"/>
            </a:endParaRPr>
          </a:p>
          <a:p>
            <a:pPr lvl="5"/>
            <a:endParaRPr lang="lv-LV" dirty="0" smtClean="0">
              <a:hlinkClick r:id="rId3" tooltip="Skatīt lapu"/>
            </a:endParaRPr>
          </a:p>
          <a:p>
            <a:pPr marL="2286000" lvl="5" indent="0">
              <a:buNone/>
            </a:pPr>
            <a:r>
              <a:rPr lang="lv-LV" dirty="0" smtClean="0">
                <a:hlinkClick r:id="rId3" tooltip="Skatīt lapu"/>
              </a:rPr>
              <a:t>spoki.tvnet.lv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73954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Kā toksiskās vielas nonāk mūsu organismā?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lv-LV" sz="2800" dirty="0" smtClean="0"/>
              <a:t>Caur barības traktu:</a:t>
            </a:r>
          </a:p>
          <a:p>
            <a:pPr marL="0" indent="0">
              <a:buNone/>
            </a:pPr>
            <a:r>
              <a:rPr lang="lv-LV" sz="2800" dirty="0"/>
              <a:t>	</a:t>
            </a:r>
            <a:r>
              <a:rPr lang="lv-LV" sz="2800" dirty="0" smtClean="0"/>
              <a:t>Tiek apēstas vai iedzertas.</a:t>
            </a:r>
          </a:p>
          <a:p>
            <a:pPr marL="0" indent="0">
              <a:buNone/>
            </a:pPr>
            <a:r>
              <a:rPr lang="lv-LV" sz="2800" dirty="0"/>
              <a:t>	</a:t>
            </a:r>
            <a:r>
              <a:rPr lang="lv-LV" sz="2800" dirty="0" smtClean="0"/>
              <a:t>Lielākoties cieš bērni!</a:t>
            </a:r>
          </a:p>
          <a:p>
            <a:pPr marL="0" indent="0">
              <a:buNone/>
            </a:pPr>
            <a:r>
              <a:rPr lang="lv-LV" dirty="0"/>
              <a:t>	</a:t>
            </a:r>
            <a:endParaRPr lang="lv-LV" dirty="0" smtClean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r>
              <a:rPr lang="lv-LV" dirty="0" smtClean="0">
                <a:solidFill>
                  <a:srgbClr val="FF0000"/>
                </a:solidFill>
              </a:rPr>
              <a:t>Kāpēc ?</a:t>
            </a:r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>
              <a:hlinkClick r:id="rId2" tooltip="Skatīt lapu"/>
            </a:endParaRPr>
          </a:p>
          <a:p>
            <a:pPr marL="0" indent="0" algn="r">
              <a:buNone/>
            </a:pPr>
            <a:r>
              <a:rPr lang="lv-LV" dirty="0" smtClean="0">
                <a:hlinkClick r:id="rId2" tooltip="Skatīt lapu"/>
              </a:rPr>
              <a:t>manapolise.lv</a:t>
            </a:r>
            <a:endParaRPr lang="lv-LV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2792" y="2050068"/>
            <a:ext cx="5611008" cy="3562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844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1766"/>
            <a:ext cx="10515600" cy="622623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lv-LV" sz="2800" dirty="0" smtClean="0"/>
              <a:t>2. </a:t>
            </a:r>
            <a:r>
              <a:rPr lang="lv-LV" sz="3000" dirty="0" smtClean="0"/>
              <a:t>Caur elpošanas sistēmu:</a:t>
            </a:r>
          </a:p>
          <a:p>
            <a:pPr marL="0" indent="0">
              <a:buNone/>
            </a:pPr>
            <a:r>
              <a:rPr lang="lv-LV" sz="2800" dirty="0"/>
              <a:t>	</a:t>
            </a:r>
            <a:r>
              <a:rPr lang="lv-LV" sz="2800" dirty="0" smtClean="0"/>
              <a:t>Cilvēka plaušu virsma ir ļoti liela, un tāpēc, ieelpojot toksiskās vielas, tās ļoti ātri nonāk asinsritē.</a:t>
            </a:r>
          </a:p>
          <a:p>
            <a:pPr marL="0" indent="0">
              <a:buNone/>
            </a:pPr>
            <a:r>
              <a:rPr lang="lv-LV" sz="2800" dirty="0"/>
              <a:t>	</a:t>
            </a:r>
            <a:r>
              <a:rPr lang="lv-LV" sz="2800" dirty="0" smtClean="0"/>
              <a:t>Visbīstamākās </a:t>
            </a:r>
            <a:r>
              <a:rPr lang="lv-LV" sz="2800" dirty="0" smtClean="0"/>
              <a:t>ir toksiskās gāzes, kurām nav smaržas! </a:t>
            </a:r>
            <a:endParaRPr lang="lv-LV" sz="2800" dirty="0" smtClean="0"/>
          </a:p>
          <a:p>
            <a:pPr marL="0" indent="0">
              <a:buNone/>
            </a:pPr>
            <a:endParaRPr lang="lv-LV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lv-LV" sz="2800" dirty="0" smtClean="0">
                <a:solidFill>
                  <a:srgbClr val="FF0000"/>
                </a:solidFill>
              </a:rPr>
              <a:t>Kāpēc</a:t>
            </a:r>
            <a:r>
              <a:rPr lang="lv-LV" sz="2800" dirty="0" smtClean="0">
                <a:solidFill>
                  <a:srgbClr val="FF0000"/>
                </a:solidFill>
              </a:rPr>
              <a:t>?</a:t>
            </a:r>
          </a:p>
          <a:p>
            <a:pPr marL="0" indent="0">
              <a:buNone/>
            </a:pPr>
            <a:endParaRPr lang="lv-LV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lv-LV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lv-LV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lv-LV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lv-LV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lv-LV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lv-LV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lv-LV" dirty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lv-LV" dirty="0">
                <a:hlinkClick r:id="rId2" tooltip="Skatīt lapu"/>
              </a:rPr>
              <a:t>ntz.lv</a:t>
            </a:r>
            <a:endParaRPr lang="lv-LV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2917767"/>
            <a:ext cx="5334000" cy="329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739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40822"/>
            <a:ext cx="10515600" cy="5836141"/>
          </a:xfrm>
        </p:spPr>
        <p:txBody>
          <a:bodyPr>
            <a:normAutofit/>
          </a:bodyPr>
          <a:lstStyle/>
          <a:p>
            <a:pPr marL="514350" indent="-514350">
              <a:buAutoNum type="arabicPeriod" startAt="3"/>
            </a:pPr>
            <a:r>
              <a:rPr lang="lv-LV" sz="2800" dirty="0" smtClean="0"/>
              <a:t>Caur ādu:</a:t>
            </a:r>
          </a:p>
          <a:p>
            <a:pPr marL="0" indent="0">
              <a:buNone/>
            </a:pPr>
            <a:r>
              <a:rPr lang="lv-LV" sz="2800" dirty="0"/>
              <a:t>	</a:t>
            </a:r>
            <a:r>
              <a:rPr lang="lv-LV" sz="2800" dirty="0" smtClean="0"/>
              <a:t>Toksisko vielu nokļūšana organismā ir vislēnākā.</a:t>
            </a:r>
          </a:p>
          <a:p>
            <a:pPr marL="0" indent="0">
              <a:buNone/>
            </a:pPr>
            <a:r>
              <a:rPr lang="lv-LV" sz="2800" dirty="0" smtClean="0"/>
              <a:t>	Viegli iekļūst taukos šķīstošās vielas.</a:t>
            </a:r>
          </a:p>
          <a:p>
            <a:pPr marL="0" indent="0">
              <a:buNone/>
            </a:pPr>
            <a:endParaRPr lang="lv-LV" sz="2800" dirty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 smtClean="0"/>
          </a:p>
          <a:p>
            <a:pPr marL="0" indent="0" algn="r">
              <a:buNone/>
            </a:pPr>
            <a:r>
              <a:rPr lang="lv-LV" dirty="0">
                <a:hlinkClick r:id="rId2" tooltip="Skatīt lapu"/>
              </a:rPr>
              <a:t>berrywerks.com</a:t>
            </a:r>
            <a:endParaRPr lang="lv-LV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8434" y="2011679"/>
            <a:ext cx="4890251" cy="3408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676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Kā toksiskās vielas iedarbojas uz organismu?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z="3600" dirty="0" smtClean="0"/>
              <a:t>Tieša</a:t>
            </a:r>
            <a:r>
              <a:rPr lang="lv-LV" dirty="0" smtClean="0"/>
              <a:t> – izraisa audu bojājumus.</a:t>
            </a:r>
          </a:p>
          <a:p>
            <a:r>
              <a:rPr lang="lv-LV" sz="3600" dirty="0" smtClean="0"/>
              <a:t>Neirotoksiska</a:t>
            </a:r>
            <a:r>
              <a:rPr lang="lv-LV" dirty="0" smtClean="0"/>
              <a:t> – iedarbojas uz nervu sistēmu.</a:t>
            </a:r>
          </a:p>
          <a:p>
            <a:r>
              <a:rPr lang="lv-LV" sz="3600" dirty="0" smtClean="0"/>
              <a:t>Imūntoksiska</a:t>
            </a:r>
            <a:r>
              <a:rPr lang="lv-LV" dirty="0" smtClean="0"/>
              <a:t> – iedarbojas imunsistēmu.</a:t>
            </a:r>
          </a:p>
          <a:p>
            <a:r>
              <a:rPr lang="lv-LV" sz="3600" dirty="0" smtClean="0"/>
              <a:t>Mutagēna</a:t>
            </a:r>
            <a:r>
              <a:rPr lang="lv-LV" dirty="0" smtClean="0"/>
              <a:t> – izraisa slimības un defektus nākamajām paaudzēm.</a:t>
            </a:r>
          </a:p>
          <a:p>
            <a:r>
              <a:rPr lang="lv-LV" sz="3600" dirty="0" smtClean="0"/>
              <a:t>Kancerogēna</a:t>
            </a:r>
            <a:r>
              <a:rPr lang="lv-LV" dirty="0" smtClean="0"/>
              <a:t> – dzīviem organismiem veicina ļaundabīgo audzēju veidošanos.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44061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 smtClean="0"/>
              <a:t>Atkarību veidojošas vielas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lv-LV" sz="2400" dirty="0" smtClean="0"/>
              <a:t>Dabiski vai mākslīgi iegūtas vielas, kas ietekmē organisma centrālo nervu sistēmu, izraisot mākslīgi uzlabotu garastāvokli un fiziskās spējas, iespaido uztveri un apziņu, izraisa baudas </a:t>
            </a:r>
            <a:r>
              <a:rPr lang="lv-LV" dirty="0" smtClean="0"/>
              <a:t>sajūtas, sauc par </a:t>
            </a:r>
            <a:r>
              <a:rPr lang="lv-LV" sz="3600" b="1" dirty="0" smtClean="0"/>
              <a:t>narkotiskajām</a:t>
            </a:r>
            <a:r>
              <a:rPr lang="lv-LV" dirty="0" smtClean="0"/>
              <a:t> </a:t>
            </a:r>
            <a:r>
              <a:rPr lang="lv-LV" sz="2400" dirty="0" smtClean="0"/>
              <a:t>vielām.</a:t>
            </a:r>
          </a:p>
          <a:p>
            <a:r>
              <a:rPr lang="lv-LV" sz="2400" dirty="0" smtClean="0"/>
              <a:t>Vairums narkotisko vielu ir bīstamas, </a:t>
            </a:r>
          </a:p>
          <a:p>
            <a:pPr marL="0" indent="0">
              <a:buNone/>
            </a:pPr>
            <a:r>
              <a:rPr lang="lv-LV" sz="2400" dirty="0" smtClean="0"/>
              <a:t>jo veido </a:t>
            </a:r>
            <a:r>
              <a:rPr lang="lv-LV" sz="3600" b="1" dirty="0" smtClean="0"/>
              <a:t>atkarību</a:t>
            </a:r>
            <a:r>
              <a:rPr lang="lv-LV" dirty="0" smtClean="0"/>
              <a:t>!</a:t>
            </a:r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endParaRPr lang="lv-LV" dirty="0"/>
          </a:p>
          <a:p>
            <a:pPr marL="0" indent="0" algn="r">
              <a:buNone/>
            </a:pPr>
            <a:r>
              <a:rPr lang="lv-LV" dirty="0">
                <a:hlinkClick r:id="rId2" tooltip="View page"/>
              </a:rPr>
              <a:t>celojumi.info</a:t>
            </a:r>
            <a:endParaRPr lang="lv-LV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4175" y="3179445"/>
            <a:ext cx="4901738" cy="34956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2917" y="4738256"/>
            <a:ext cx="4544137" cy="1496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636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Atkarība ir biopsihosociāla slimība, kas </a:t>
            </a:r>
            <a:r>
              <a:rPr lang="lv-LV" dirty="0" smtClean="0"/>
              <a:t>izmaina cilvēka </a:t>
            </a:r>
            <a:r>
              <a:rPr lang="lv-LV" dirty="0" smtClean="0"/>
              <a:t>personību: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27069"/>
            <a:ext cx="10515600" cy="3649894"/>
          </a:xfrm>
        </p:spPr>
        <p:txBody>
          <a:bodyPr/>
          <a:lstStyle/>
          <a:p>
            <a:r>
              <a:rPr lang="lv-LV" sz="2800" b="1" dirty="0" smtClean="0"/>
              <a:t>bioloģiski </a:t>
            </a:r>
            <a:r>
              <a:rPr lang="lv-LV" sz="2800" dirty="0" smtClean="0"/>
              <a:t>– rada fiziskus traucējumus orgānu darbībā;</a:t>
            </a:r>
          </a:p>
          <a:p>
            <a:pPr marL="0" indent="0">
              <a:buNone/>
            </a:pPr>
            <a:endParaRPr lang="lv-LV" sz="2800" dirty="0" smtClean="0"/>
          </a:p>
          <a:p>
            <a:r>
              <a:rPr lang="lv-LV" sz="2800" b="1" dirty="0" smtClean="0"/>
              <a:t>psiholoģiski</a:t>
            </a:r>
            <a:r>
              <a:rPr lang="lv-LV" sz="2800" dirty="0" smtClean="0"/>
              <a:t> – izmaina cilvēka domāšanu;</a:t>
            </a:r>
          </a:p>
          <a:p>
            <a:pPr marL="0" indent="0">
              <a:buNone/>
            </a:pPr>
            <a:endParaRPr lang="lv-LV" sz="2800" dirty="0" smtClean="0"/>
          </a:p>
          <a:p>
            <a:r>
              <a:rPr lang="lv-LV" sz="2800" b="1" dirty="0" smtClean="0"/>
              <a:t>sociāla</a:t>
            </a:r>
            <a:r>
              <a:rPr lang="lv-LV" sz="2800" dirty="0" smtClean="0"/>
              <a:t> – traucē cilvēka normālu saskarsmi ar sabiedrību.</a:t>
            </a:r>
          </a:p>
          <a:p>
            <a:endParaRPr lang="lv-LV" dirty="0" smtClean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784665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165</TotalTime>
  <Words>364</Words>
  <Application>Microsoft Office PowerPoint</Application>
  <PresentationFormat>Widescreen</PresentationFormat>
  <Paragraphs>90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Vielu negatīvā ietekme uz organismu</vt:lpstr>
      <vt:lpstr>PowerPoint Presentation</vt:lpstr>
      <vt:lpstr>PowerPoint Presentation</vt:lpstr>
      <vt:lpstr>Kā toksiskās vielas nonāk mūsu organismā?</vt:lpstr>
      <vt:lpstr>PowerPoint Presentation</vt:lpstr>
      <vt:lpstr>PowerPoint Presentation</vt:lpstr>
      <vt:lpstr>Kā toksiskās vielas iedarbojas uz organismu?</vt:lpstr>
      <vt:lpstr>Atkarību veidojošas vielas</vt:lpstr>
      <vt:lpstr>Atkarība ir biopsihosociāla slimība, kas izmaina cilvēka personību:</vt:lpstr>
      <vt:lpstr>Ir divu veidu atkarības:</vt:lpstr>
      <vt:lpstr>Izmantotā literatūra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Vielu negatīvā ietekme uz organismu</dc:title>
  <dc:creator>Lietotājs</dc:creator>
  <cp:lastModifiedBy>Lietotājs</cp:lastModifiedBy>
  <cp:revision>17</cp:revision>
  <dcterms:created xsi:type="dcterms:W3CDTF">2019-05-08T08:44:03Z</dcterms:created>
  <dcterms:modified xsi:type="dcterms:W3CDTF">2019-05-21T05:31:31Z</dcterms:modified>
</cp:coreProperties>
</file>