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7"/>
  </p:notesMasterIdLst>
  <p:handoutMasterIdLst>
    <p:handoutMasterId r:id="rId28"/>
  </p:handoutMasterIdLst>
  <p:sldIdLst>
    <p:sldId id="256" r:id="rId2"/>
    <p:sldId id="289" r:id="rId3"/>
    <p:sldId id="259" r:id="rId4"/>
    <p:sldId id="260" r:id="rId5"/>
    <p:sldId id="294" r:id="rId6"/>
    <p:sldId id="295" r:id="rId7"/>
    <p:sldId id="268" r:id="rId8"/>
    <p:sldId id="284" r:id="rId9"/>
    <p:sldId id="280" r:id="rId10"/>
    <p:sldId id="285" r:id="rId11"/>
    <p:sldId id="286" r:id="rId12"/>
    <p:sldId id="282" r:id="rId13"/>
    <p:sldId id="290" r:id="rId14"/>
    <p:sldId id="264" r:id="rId15"/>
    <p:sldId id="291" r:id="rId16"/>
    <p:sldId id="283" r:id="rId17"/>
    <p:sldId id="273" r:id="rId18"/>
    <p:sldId id="269" r:id="rId19"/>
    <p:sldId id="270" r:id="rId20"/>
    <p:sldId id="271" r:id="rId21"/>
    <p:sldId id="288" r:id="rId22"/>
    <p:sldId id="276" r:id="rId23"/>
    <p:sldId id="292" r:id="rId24"/>
    <p:sldId id="293" r:id="rId25"/>
    <p:sldId id="278" r:id="rId26"/>
  </p:sldIdLst>
  <p:sldSz cx="9144000" cy="6858000" type="screen4x3"/>
  <p:notesSz cx="6858000" cy="9637713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631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lv-LV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lv-LV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3525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lv-LV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153525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2C0DC4C6-8779-4F76-B8AD-02B9E4265D1D}" type="slidenum">
              <a:rPr lang="lv-LV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lv-LV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lv-LV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9175" y="723900"/>
            <a:ext cx="4819650" cy="3614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578350"/>
            <a:ext cx="5486400" cy="433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53525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lv-LV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153525"/>
            <a:ext cx="297180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50F6CAE-5D6F-4AD5-B533-7E06316AFFEE}" type="slidenum">
              <a:rPr lang="lv-LV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C7C6E4D-60B2-49E7-B98E-046D6C399749}" type="slidenum">
              <a:rPr lang="lv-LV"/>
              <a:pPr/>
              <a:t>1</a:t>
            </a:fld>
            <a:endParaRPr lang="lv-LV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891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38916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8917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</p:grpSp>
        <p:grpSp>
          <p:nvGrpSpPr>
            <p:cNvPr id="38918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38919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  <p:sp>
            <p:nvSpPr>
              <p:cNvPr id="38920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lv-LV"/>
              </a:p>
            </p:txBody>
          </p:sp>
        </p:grpSp>
        <p:sp>
          <p:nvSpPr>
            <p:cNvPr id="38921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38922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  <p:sp>
          <p:nvSpPr>
            <p:cNvPr id="38923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lv-LV"/>
            </a:p>
          </p:txBody>
        </p:sp>
      </p:grpSp>
      <p:sp>
        <p:nvSpPr>
          <p:cNvPr id="389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lv-LV"/>
              <a:t>Click to edit Master title style</a:t>
            </a:r>
          </a:p>
        </p:txBody>
      </p:sp>
      <p:sp>
        <p:nvSpPr>
          <p:cNvPr id="389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lv-LV"/>
              <a:t>Click to edit Master subtitle style</a:t>
            </a:r>
          </a:p>
        </p:txBody>
      </p:sp>
      <p:sp>
        <p:nvSpPr>
          <p:cNvPr id="38926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lv-LV"/>
          </a:p>
        </p:txBody>
      </p:sp>
      <p:sp>
        <p:nvSpPr>
          <p:cNvPr id="38927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lv-LV"/>
          </a:p>
        </p:txBody>
      </p:sp>
      <p:sp>
        <p:nvSpPr>
          <p:cNvPr id="38928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6800BEC-3F64-4F55-B2B3-62C1F9E98DB7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CB3020-FF95-4AE0-B89D-C343E148E34E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72AEF3-EABE-4620-9D96-79821EF8C003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B1535F-B870-458C-8F2D-CC87A1A9EF6B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72FBB-F0AB-4DA0-9348-8B20F91BC4D4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A907C0-5016-4B31-A315-05E2BCFDC5BE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5" name="Teksta vietturi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2614C9-FF2A-4B99-A4E9-7D00E3CEFE3D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CE91D-626B-4B98-8F18-6886F1231581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FD8E52-1BF9-4F36-AC37-B9A903A9DBE2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  <a:p>
            <a:pPr lvl="1"/>
            <a:r>
              <a:rPr lang="lv-LV" smtClean="0"/>
              <a:t>Otrais līmenis</a:t>
            </a:r>
          </a:p>
          <a:p>
            <a:pPr lvl="2"/>
            <a:r>
              <a:rPr lang="lv-LV" smtClean="0"/>
              <a:t>Trešais līmenis</a:t>
            </a:r>
          </a:p>
          <a:p>
            <a:pPr lvl="3"/>
            <a:r>
              <a:rPr lang="lv-LV" smtClean="0"/>
              <a:t>Ceturtais līmenis</a:t>
            </a:r>
          </a:p>
          <a:p>
            <a:pPr lvl="4"/>
            <a:r>
              <a:rPr lang="lv-LV" smtClean="0"/>
              <a:t>Piektais līmenis</a:t>
            </a:r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66F3D5-7044-4DC7-9AC5-ADD95ED94AA2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lv-LV" smtClean="0"/>
              <a:t>Rediģēt šablona virsraksta stilu</a:t>
            </a:r>
            <a:endParaRPr lang="lv-LV"/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Noklikšķiniet, lai rediģētu šablona teksta stilus</a:t>
            </a:r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07829E-AE76-470B-8FAC-4C4D2C250105}" type="slidenum">
              <a:rPr lang="lv-LV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7894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7895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7896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en-US" sz="2400"/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title style</a:t>
            </a:r>
          </a:p>
        </p:txBody>
      </p:sp>
      <p:sp>
        <p:nvSpPr>
          <p:cNvPr id="3789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</a:p>
        </p:txBody>
      </p:sp>
      <p:sp>
        <p:nvSpPr>
          <p:cNvPr id="37899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lv-LV"/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lv-LV"/>
          </a:p>
        </p:txBody>
      </p:sp>
      <p:sp>
        <p:nvSpPr>
          <p:cNvPr id="3790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40C4C86-1D33-472E-B51F-2717F1EAF1A2}" type="slidenum">
              <a:rPr lang="lv-LV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4800"/>
              <a:t>GRĀMATVEDĪBAS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005263"/>
            <a:ext cx="4248150" cy="1633537"/>
          </a:xfrm>
        </p:spPr>
        <p:txBody>
          <a:bodyPr/>
          <a:lstStyle/>
          <a:p>
            <a:r>
              <a:rPr lang="lv-LV" sz="4000"/>
              <a:t>UZSKAITE</a:t>
            </a:r>
          </a:p>
        </p:txBody>
      </p:sp>
      <p:pic>
        <p:nvPicPr>
          <p:cNvPr id="2052" name="Picture 2" descr="http://nekrize.lv/wp-content/uploads/2010/06/gr%C4%81matved%C4%ABb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3573463"/>
            <a:ext cx="4129087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Dokumentu apgrozības shēmā paredz secību:</a:t>
            </a:r>
            <a:endParaRPr lang="en-US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v-LV"/>
              <a:t>dokumentu izveidošanai,</a:t>
            </a:r>
          </a:p>
          <a:p>
            <a:r>
              <a:rPr lang="lv-LV"/>
              <a:t>pārbaudei, </a:t>
            </a:r>
            <a:endParaRPr lang="en-GB"/>
          </a:p>
          <a:p>
            <a:r>
              <a:rPr lang="en-GB"/>
              <a:t>apstrādei</a:t>
            </a:r>
            <a:r>
              <a:rPr lang="lv-LV"/>
              <a:t>.</a:t>
            </a:r>
            <a:endParaRPr lang="en-US"/>
          </a:p>
        </p:txBody>
      </p:sp>
      <p:pic>
        <p:nvPicPr>
          <p:cNvPr id="8704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781300"/>
            <a:ext cx="3605213" cy="360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Dokumentos norāda veicamo darbību :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lv-LV"/>
              <a:t>savstarpējo sakarību, </a:t>
            </a:r>
          </a:p>
          <a:p>
            <a:pPr lvl="1"/>
            <a:r>
              <a:rPr lang="lv-LV"/>
              <a:t>izpildīšanas termiņus,</a:t>
            </a:r>
          </a:p>
          <a:p>
            <a:pPr lvl="1"/>
            <a:r>
              <a:rPr lang="lv-LV"/>
              <a:t>izpildītājus,</a:t>
            </a:r>
          </a:p>
          <a:p>
            <a:pPr lvl="1"/>
            <a:r>
              <a:rPr lang="lv-LV"/>
              <a:t>eksemplāru skaitu,</a:t>
            </a:r>
          </a:p>
          <a:p>
            <a:pPr lvl="1"/>
            <a:r>
              <a:rPr lang="lv-LV"/>
              <a:t>glabāšanas vietu,</a:t>
            </a:r>
          </a:p>
          <a:p>
            <a:pPr lvl="1"/>
            <a:r>
              <a:rPr lang="lv-LV"/>
              <a:t>glabāšanas termiņu (ilgumu).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lv-LV"/>
              <a:t>Dokumentu apgrozību SĒU veido tās</a:t>
            </a:r>
          </a:p>
          <a:p>
            <a:pPr>
              <a:buFont typeface="Wingdings" pitchFamily="2" charset="2"/>
              <a:buNone/>
            </a:pPr>
            <a:r>
              <a:rPr lang="lv-LV"/>
              <a:t>galvenās dokumentu plūsmas: </a:t>
            </a:r>
          </a:p>
          <a:p>
            <a:r>
              <a:rPr lang="lv-LV"/>
              <a:t>saņemtie dokumenti,</a:t>
            </a:r>
          </a:p>
          <a:p>
            <a:r>
              <a:rPr lang="lv-LV"/>
              <a:t>nosūtāmie dokumenti </a:t>
            </a:r>
          </a:p>
          <a:p>
            <a:r>
              <a:rPr lang="lv-LV"/>
              <a:t>iekšējie dokumenti.</a:t>
            </a:r>
          </a:p>
          <a:p>
            <a:endParaRPr lang="lv-LV"/>
          </a:p>
        </p:txBody>
      </p:sp>
      <p:pic>
        <p:nvPicPr>
          <p:cNvPr id="839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3429000"/>
            <a:ext cx="2951163" cy="2833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Iekšējās un ārējās uzskaites dokumenti :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80000"/>
              </a:lnSpc>
            </a:pPr>
            <a:r>
              <a:rPr lang="lv-LV" sz="2400" b="1" dirty="0" smtClean="0"/>
              <a:t>Iekšējie attaisnojuma dokumenti-</a:t>
            </a:r>
            <a:r>
              <a:rPr lang="lv-LV" sz="2400" dirty="0" smtClean="0"/>
              <a:t> tiek veidoti uzņēmumā, iestādē, organizācijā.</a:t>
            </a:r>
          </a:p>
          <a:p>
            <a:pPr lvl="1">
              <a:lnSpc>
                <a:spcPct val="80000"/>
              </a:lnSpc>
              <a:buNone/>
            </a:pPr>
            <a:r>
              <a:rPr lang="lv-LV" sz="1800" dirty="0" smtClean="0"/>
              <a:t>   </a:t>
            </a:r>
            <a:r>
              <a:rPr lang="lv-LV" sz="2400" dirty="0" smtClean="0"/>
              <a:t>(kases ieņēmumu, izdevumu orderi, iekšējās </a:t>
            </a:r>
            <a:r>
              <a:rPr lang="lv-LV" sz="2400" dirty="0" err="1" smtClean="0"/>
              <a:t>p.z</a:t>
            </a:r>
            <a:r>
              <a:rPr lang="lv-LV" sz="2400" dirty="0" smtClean="0"/>
              <a:t>, maksājumu uzdevumi, avansa norēķini, algu maksājumu saraksti)</a:t>
            </a:r>
          </a:p>
          <a:p>
            <a:pPr lvl="1">
              <a:lnSpc>
                <a:spcPct val="80000"/>
              </a:lnSpc>
              <a:buNone/>
            </a:pPr>
            <a:endParaRPr lang="lv-LV" sz="2400" dirty="0" smtClean="0"/>
          </a:p>
          <a:p>
            <a:pPr lvl="1">
              <a:lnSpc>
                <a:spcPct val="80000"/>
              </a:lnSpc>
            </a:pPr>
            <a:r>
              <a:rPr lang="lv-LV" sz="2400" b="1" dirty="0" smtClean="0"/>
              <a:t>Ārējie attaisnojuma</a:t>
            </a:r>
            <a:r>
              <a:rPr lang="lv-LV" sz="2400" dirty="0" smtClean="0"/>
              <a:t> </a:t>
            </a:r>
            <a:r>
              <a:rPr lang="lv-LV" sz="2400" b="1" dirty="0" smtClean="0"/>
              <a:t>dokumenti</a:t>
            </a:r>
            <a:r>
              <a:rPr lang="lv-LV" sz="2400" dirty="0" smtClean="0"/>
              <a:t> – tiek saņemti no citiem uzņēmumiem, iestādēm vai fiziskām personām, tie apstiprina savstarpējos darījumus.</a:t>
            </a:r>
            <a:r>
              <a:rPr lang="lv-LV" sz="2000" dirty="0" smtClean="0"/>
              <a:t> </a:t>
            </a:r>
          </a:p>
          <a:p>
            <a:pPr lvl="1">
              <a:lnSpc>
                <a:spcPct val="80000"/>
              </a:lnSpc>
              <a:buNone/>
            </a:pPr>
            <a:r>
              <a:rPr lang="lv-LV" sz="2000" dirty="0" smtClean="0"/>
              <a:t>   </a:t>
            </a:r>
            <a:r>
              <a:rPr lang="lv-LV" sz="2400" dirty="0" smtClean="0"/>
              <a:t>(bankas kontu izraksti, EKA čeki, norēķinu dokumenti ar pircējiem un piegādātājiem, preču </a:t>
            </a:r>
            <a:r>
              <a:rPr lang="lv-LV" sz="2400" dirty="0" err="1" smtClean="0"/>
              <a:t>p.z</a:t>
            </a:r>
            <a:r>
              <a:rPr lang="lv-LV" sz="2400" dirty="0" smtClean="0"/>
              <a:t>, kurus iesniedz uzņēmumam apmaksai par izpildītajiem pakalpojumiem)</a:t>
            </a: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sz="3200"/>
              <a:t>Dokuments (rēķins) prezentē autoru, lai dokumentam būtu juridisks spēks jāievēro: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lv-LV" sz="2800"/>
              <a:t>likumi, augstākā likumdevēja lēmumi, noteikumi, rīkojumi;</a:t>
            </a:r>
          </a:p>
          <a:p>
            <a:pPr marL="609600" indent="-609600"/>
            <a:r>
              <a:rPr lang="lv-LV" sz="2800"/>
              <a:t>pārējo valsts varas un pārvaldes institūciju un pašvaldības normatīvie akti;</a:t>
            </a:r>
          </a:p>
          <a:p>
            <a:pPr marL="609600" indent="-609600"/>
            <a:r>
              <a:rPr lang="lv-LV" sz="2800"/>
              <a:t>iestādes, uzņēmuma, organizācijas statūti, nolikumi;</a:t>
            </a:r>
          </a:p>
          <a:p>
            <a:pPr marL="609600" indent="-609600"/>
            <a:r>
              <a:rPr lang="lv-LV" sz="2800"/>
              <a:t>ēdināšanas uzņēmuma dokumenti iekšējās darbības regulēšanai.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>
          <a:xfrm>
            <a:off x="1115616" y="1988840"/>
            <a:ext cx="7772400" cy="4114800"/>
          </a:xfrm>
        </p:spPr>
        <p:txBody>
          <a:bodyPr/>
          <a:lstStyle/>
          <a:p>
            <a:r>
              <a:rPr lang="lv-LV" b="1" dirty="0" smtClean="0"/>
              <a:t>Ja dokuments nav pareizi noformēts, tas nav saistošs, tas nevar savas funkcijas īstenot.</a:t>
            </a:r>
          </a:p>
          <a:p>
            <a:endParaRPr lang="lv-LV" dirty="0"/>
          </a:p>
        </p:txBody>
      </p:sp>
      <p:pic>
        <p:nvPicPr>
          <p:cNvPr id="4" name="Picture 9" descr="322x214__lietvedib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596277"/>
            <a:ext cx="4249266" cy="28235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b="1" dirty="0" smtClean="0"/>
              <a:t>Grāmatvedības dokumenti</a:t>
            </a:r>
            <a:endParaRPr lang="en-US" sz="2800" b="1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773238"/>
            <a:ext cx="7772400" cy="43592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sz="2400" b="1" dirty="0"/>
              <a:t>Iesniegums</a:t>
            </a:r>
            <a:r>
              <a:rPr lang="lv-LV" sz="2400" dirty="0"/>
              <a:t> – tas ir adresēts amatpersonai ar lūgumu kaut ko izlemt, atrisināt, izskatīt.</a:t>
            </a:r>
            <a:endParaRPr lang="lv-LV" sz="2400" b="1" dirty="0"/>
          </a:p>
          <a:p>
            <a:pPr>
              <a:lnSpc>
                <a:spcPct val="80000"/>
              </a:lnSpc>
            </a:pPr>
            <a:r>
              <a:rPr lang="lv-LV" sz="2400" b="1" dirty="0"/>
              <a:t>Izziņa</a:t>
            </a:r>
            <a:r>
              <a:rPr lang="lv-LV" sz="2400" dirty="0"/>
              <a:t> – sniedz ziņas par kādu notikumu, par kādu faktu.</a:t>
            </a:r>
            <a:endParaRPr lang="lv-LV" sz="2400" b="1" dirty="0"/>
          </a:p>
          <a:p>
            <a:pPr>
              <a:lnSpc>
                <a:spcPct val="80000"/>
              </a:lnSpc>
            </a:pPr>
            <a:r>
              <a:rPr lang="lv-LV" sz="2400" b="1" dirty="0"/>
              <a:t>Akts</a:t>
            </a:r>
            <a:r>
              <a:rPr lang="lv-LV" sz="2400" dirty="0"/>
              <a:t> –speciāla komisija apstiprina faktus, notikumus, apliecina ar parakstiem.</a:t>
            </a:r>
            <a:endParaRPr lang="lv-LV" sz="2400" b="1" dirty="0"/>
          </a:p>
          <a:p>
            <a:pPr>
              <a:lnSpc>
                <a:spcPct val="80000"/>
              </a:lnSpc>
            </a:pPr>
            <a:r>
              <a:rPr lang="lv-LV" sz="2400" b="1" dirty="0"/>
              <a:t>Līgumi</a:t>
            </a:r>
            <a:r>
              <a:rPr lang="lv-LV" sz="2400" dirty="0"/>
              <a:t> – tā ir divu pušu vai vairāku pušu vienošanās.</a:t>
            </a:r>
            <a:endParaRPr lang="lv-LV" sz="2400" b="1" dirty="0"/>
          </a:p>
          <a:p>
            <a:pPr>
              <a:lnSpc>
                <a:spcPct val="80000"/>
              </a:lnSpc>
            </a:pPr>
            <a:r>
              <a:rPr lang="lv-LV" sz="2400" b="1" dirty="0"/>
              <a:t>Pilnvara </a:t>
            </a:r>
            <a:r>
              <a:rPr lang="lv-LV" sz="2400" dirty="0"/>
              <a:t>– dokuments kas ļauj veikt darījumus, kādas citas personas vietā.</a:t>
            </a:r>
            <a:endParaRPr lang="lv-LV" sz="2400" b="1" dirty="0"/>
          </a:p>
          <a:p>
            <a:pPr>
              <a:lnSpc>
                <a:spcPct val="80000"/>
              </a:lnSpc>
            </a:pPr>
            <a:r>
              <a:rPr lang="lv-LV" sz="2400" b="1" dirty="0"/>
              <a:t>Ziņojums</a:t>
            </a:r>
            <a:r>
              <a:rPr lang="lv-LV" sz="2400" dirty="0"/>
              <a:t> – kurā fiksēts kāds fakts utt.</a:t>
            </a:r>
          </a:p>
          <a:p>
            <a:pPr>
              <a:lnSpc>
                <a:spcPct val="80000"/>
              </a:lnSpc>
            </a:pPr>
            <a:r>
              <a:rPr lang="lv-LV" sz="2400" b="1" dirty="0"/>
              <a:t>Dublikāts</a:t>
            </a:r>
            <a:r>
              <a:rPr lang="lv-LV" sz="2400" dirty="0"/>
              <a:t> - dokuments, ko atkārtoti izdod nozaudēta, nozagta, iznīcināta vai neatjaunojami bojāta dokumenta oriģināla vietā. </a:t>
            </a:r>
          </a:p>
          <a:p>
            <a:pPr>
              <a:lnSpc>
                <a:spcPct val="80000"/>
              </a:lnSpc>
            </a:pPr>
            <a:endParaRPr lang="lv-L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0"/>
            <a:ext cx="7793037" cy="1462087"/>
          </a:xfrm>
        </p:spPr>
        <p:txBody>
          <a:bodyPr/>
          <a:lstStyle/>
          <a:p>
            <a:r>
              <a:rPr lang="lv-LV" sz="3600" b="1" dirty="0" smtClean="0"/>
              <a:t>Svarīgi dokumenti ēdināšanas</a:t>
            </a:r>
            <a:r>
              <a:rPr lang="lv-LV" sz="3600" dirty="0" smtClean="0"/>
              <a:t> </a:t>
            </a:r>
            <a:r>
              <a:rPr lang="lv-LV" sz="3600" b="1" dirty="0" smtClean="0"/>
              <a:t>uzņēmumos ir:</a:t>
            </a:r>
            <a:endParaRPr lang="lv-LV" sz="3600" b="1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8270875" cy="4287838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lv-LV" sz="2400" dirty="0" smtClean="0"/>
          </a:p>
          <a:p>
            <a:pPr>
              <a:lnSpc>
                <a:spcPct val="80000"/>
              </a:lnSpc>
            </a:pPr>
            <a:r>
              <a:rPr lang="lv-LV" sz="2400" dirty="0" smtClean="0"/>
              <a:t>Tehnoloģiskā karte, kas  nepieciešama, lai pavāri varētu precīzi aprēķināt nepieciešamo produktu daudzumu un gatavošanas laikā ievērotu katram ēdienam raksturīgo gatavošanas tehnoloģiju.</a:t>
            </a:r>
          </a:p>
          <a:p>
            <a:pPr>
              <a:lnSpc>
                <a:spcPct val="80000"/>
              </a:lnSpc>
            </a:pPr>
            <a:endParaRPr lang="lv-LV" sz="2400" dirty="0" smtClean="0"/>
          </a:p>
          <a:p>
            <a:pPr>
              <a:lnSpc>
                <a:spcPct val="80000"/>
              </a:lnSpc>
            </a:pPr>
            <a:r>
              <a:rPr lang="lv-LV" sz="2400" dirty="0" smtClean="0"/>
              <a:t>Kalkulācijas karte - ēdiena, dzēriena, konditorejas izstrādājumu pārdošanas cenu aprēķins.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lv-LV" sz="2800" dirty="0"/>
          </a:p>
        </p:txBody>
      </p:sp>
      <p:pic>
        <p:nvPicPr>
          <p:cNvPr id="6" name="Picture 5" descr="nauda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4724400"/>
            <a:ext cx="1873250" cy="17129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 b="1"/>
              <a:t>Dokumentu sastāvdaļu izvietojuma zonas</a:t>
            </a:r>
            <a:r>
              <a:rPr lang="lv-LV"/>
              <a:t> 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lv-LV"/>
              <a:t>veidlapas rekvizītu zona</a:t>
            </a:r>
          </a:p>
          <a:p>
            <a:pPr marL="609600" indent="-609600"/>
            <a:r>
              <a:rPr lang="lv-LV"/>
              <a:t>pirmsteksta zona</a:t>
            </a:r>
          </a:p>
          <a:p>
            <a:pPr marL="609600" indent="-609600"/>
            <a:r>
              <a:rPr lang="lv-LV"/>
              <a:t>teksta zona</a:t>
            </a:r>
          </a:p>
          <a:p>
            <a:pPr marL="609600" indent="-609600"/>
            <a:r>
              <a:rPr lang="lv-LV"/>
              <a:t>parakstu zona</a:t>
            </a:r>
          </a:p>
        </p:txBody>
      </p:sp>
      <p:pic>
        <p:nvPicPr>
          <p:cNvPr id="6" name="Picture 4" descr="outsourced-bookkeep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2668" y="3501008"/>
            <a:ext cx="3153200" cy="25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b="1"/>
              <a:t>Dokumentu</a:t>
            </a:r>
            <a:r>
              <a:rPr lang="lv-LV"/>
              <a:t> </a:t>
            </a:r>
            <a:r>
              <a:rPr lang="lv-LV" b="1"/>
              <a:t>lapu formāti</a:t>
            </a:r>
            <a:r>
              <a:rPr lang="lv-LV"/>
              <a:t> 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lv-LV"/>
              <a:t>A 4, izmērs 297 x 210 mm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/>
              <a:t>    Var izmantot vertikālā vai horizontālā novietojumā;</a:t>
            </a:r>
          </a:p>
          <a:p>
            <a:pPr marL="609600" indent="-609600">
              <a:lnSpc>
                <a:spcPct val="90000"/>
              </a:lnSpc>
            </a:pPr>
            <a:r>
              <a:rPr lang="lv-LV"/>
              <a:t>A 5, izmērs 210 x 148 mm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/>
              <a:t>    Var izmantot horizontālā vai vertikālā novietojumā;</a:t>
            </a:r>
          </a:p>
          <a:p>
            <a:pPr marL="609600" indent="-609600">
              <a:lnSpc>
                <a:spcPct val="90000"/>
              </a:lnSpc>
            </a:pPr>
            <a:r>
              <a:rPr lang="lv-LV"/>
              <a:t>A 3, izmērs 420 x 210 mm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/>
              <a:t>    Izmanto tikai horizontālā novietojumā.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Kas ir grāmatvedība?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700213"/>
            <a:ext cx="8199512" cy="403304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lv-LV" sz="1800" dirty="0"/>
          </a:p>
          <a:p>
            <a:pPr>
              <a:lnSpc>
                <a:spcPct val="90000"/>
              </a:lnSpc>
              <a:buNone/>
            </a:pPr>
            <a:r>
              <a:rPr lang="lv-LV" sz="2000" dirty="0" smtClean="0"/>
              <a:t> 	Grāmatvedība ir process, kas hronoloģiski un sistemātiski nauda izteiksmē apkopo visus saimnieciskos darījumus, sastāda pārskatus un skaidro darījumu rezultātus. </a:t>
            </a:r>
          </a:p>
          <a:p>
            <a:pPr>
              <a:lnSpc>
                <a:spcPct val="90000"/>
              </a:lnSpc>
              <a:buNone/>
            </a:pPr>
            <a:endParaRPr lang="lv-LV" sz="2000" dirty="0" smtClean="0"/>
          </a:p>
          <a:p>
            <a:pPr>
              <a:lnSpc>
                <a:spcPct val="90000"/>
              </a:lnSpc>
              <a:buNone/>
            </a:pPr>
            <a:r>
              <a:rPr lang="lv-LV" sz="1800" dirty="0"/>
              <a:t/>
            </a:r>
            <a:br>
              <a:rPr lang="lv-LV" sz="1800" dirty="0"/>
            </a:br>
            <a:endParaRPr lang="lv-LV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lv-LV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lv-LV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lv-LV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lv-LV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lv-LV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lv-LV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lv-LV" sz="1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lv-LV" sz="2000" dirty="0" smtClean="0"/>
              <a:t>Kalkulācija </a:t>
            </a:r>
            <a:r>
              <a:rPr lang="lv-LV" sz="2000" dirty="0"/>
              <a:t>ir produkcijas vai pakalpojumu pašizmaksas aprēķināšana.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lv-LV" sz="1800" dirty="0"/>
          </a:p>
        </p:txBody>
      </p:sp>
      <p:pic>
        <p:nvPicPr>
          <p:cNvPr id="93188" name="Picture 2" descr="http://www.nozare.info/wp-content/uploads/2011/05/Calculat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938" y="3213100"/>
            <a:ext cx="2808287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620713"/>
            <a:ext cx="7793037" cy="863600"/>
          </a:xfrm>
        </p:spPr>
        <p:txBody>
          <a:bodyPr/>
          <a:lstStyle/>
          <a:p>
            <a:r>
              <a:rPr lang="lv-LV" b="1" dirty="0"/>
              <a:t>Dokumentu rekvizīti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348662" cy="4608513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sz="2800" dirty="0"/>
              <a:t>Dokumenta rekvizīti ir dokumenta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sz="2800" dirty="0"/>
              <a:t>noformējuma būtiska sastāvdaļa ar noteiktu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sz="2800" dirty="0"/>
              <a:t>funkcionālu nozīmi.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sz="2800" dirty="0"/>
              <a:t>Lai dokumentam būtu juridisks spēks, tajā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lv-LV" sz="2800" dirty="0"/>
              <a:t>obligāti ir jābūt šādiem rekvizītiem:</a:t>
            </a:r>
          </a:p>
          <a:p>
            <a:pPr marL="609600" indent="-609600">
              <a:lnSpc>
                <a:spcPct val="90000"/>
              </a:lnSpc>
            </a:pPr>
            <a:r>
              <a:rPr lang="lv-LV" sz="2400" dirty="0"/>
              <a:t>dokumenta nosaukums un numurs;</a:t>
            </a:r>
          </a:p>
          <a:p>
            <a:pPr marL="609600" indent="-609600">
              <a:lnSpc>
                <a:spcPct val="90000"/>
              </a:lnSpc>
            </a:pPr>
            <a:r>
              <a:rPr lang="lv-LV" sz="2400" dirty="0"/>
              <a:t>dokumenta datums;</a:t>
            </a:r>
          </a:p>
          <a:p>
            <a:pPr marL="609600" indent="-609600">
              <a:lnSpc>
                <a:spcPct val="90000"/>
              </a:lnSpc>
            </a:pPr>
            <a:r>
              <a:rPr lang="lv-LV" sz="2400" dirty="0"/>
              <a:t>dokumenta izdošanas vietas nosaukums;</a:t>
            </a:r>
          </a:p>
          <a:p>
            <a:pPr marL="609600" indent="-609600">
              <a:lnSpc>
                <a:spcPct val="90000"/>
              </a:lnSpc>
            </a:pPr>
            <a:r>
              <a:rPr lang="lv-LV" sz="2400" dirty="0"/>
              <a:t>dokumenta autors- juridiskajai personai- pilns nosaukums, </a:t>
            </a:r>
            <a:r>
              <a:rPr lang="lv-LV" sz="2400" dirty="0" err="1"/>
              <a:t>reģ</a:t>
            </a:r>
            <a:r>
              <a:rPr lang="lv-LV" sz="2400" dirty="0"/>
              <a:t>. Nr. Komercreģistrā;</a:t>
            </a:r>
          </a:p>
          <a:p>
            <a:pPr marL="609600" indent="-609600">
              <a:lnSpc>
                <a:spcPct val="90000"/>
              </a:lnSpc>
            </a:pPr>
            <a:endParaRPr lang="lv-LV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628775"/>
            <a:ext cx="7772400" cy="4503738"/>
          </a:xfrm>
        </p:spPr>
        <p:txBody>
          <a:bodyPr/>
          <a:lstStyle/>
          <a:p>
            <a:r>
              <a:rPr lang="lv-LV" sz="2800" dirty="0"/>
              <a:t>dokumenta veidotāja juridiskā adrese,</a:t>
            </a:r>
          </a:p>
          <a:p>
            <a:r>
              <a:rPr lang="lv-LV" sz="2800" dirty="0"/>
              <a:t>adresāts;</a:t>
            </a:r>
          </a:p>
          <a:p>
            <a:r>
              <a:rPr lang="lv-LV" sz="2800" dirty="0"/>
              <a:t>saimnieciskā darījuma apraksts, pamatojums;</a:t>
            </a:r>
          </a:p>
          <a:p>
            <a:r>
              <a:rPr lang="lv-LV" sz="2800" dirty="0"/>
              <a:t>paraksts;</a:t>
            </a:r>
          </a:p>
          <a:p>
            <a:r>
              <a:rPr lang="lv-LV" sz="2800" dirty="0"/>
              <a:t>zīmogs – kuru liek tikai tad, kad dokuments ir parakstīts un ja attiecīgai amatpersonai ir paraksta tiesības.</a:t>
            </a:r>
          </a:p>
        </p:txBody>
      </p:sp>
      <p:pic>
        <p:nvPicPr>
          <p:cNvPr id="6" name="Picture 7" descr="bookkeep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725144"/>
            <a:ext cx="3234552" cy="17643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Dokumentus pārbauda: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2017713"/>
            <a:ext cx="8054975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lv-LV" dirty="0"/>
              <a:t>pēc būtības- vai veiktā operācija ir lietderīga un veikta saskaņā ar spēkā esošo likumdošanu;</a:t>
            </a:r>
          </a:p>
          <a:p>
            <a:pPr>
              <a:lnSpc>
                <a:spcPct val="90000"/>
              </a:lnSpc>
            </a:pPr>
            <a:r>
              <a:rPr lang="lv-LV" dirty="0"/>
              <a:t>formālo pusi-vai dokumentā ir aizpildīti visi obligātie rekvizīti, attiecīgu parakstu esamība;</a:t>
            </a:r>
            <a:endParaRPr lang="en-GB" dirty="0"/>
          </a:p>
          <a:p>
            <a:pPr>
              <a:lnSpc>
                <a:spcPct val="90000"/>
              </a:lnSpc>
            </a:pPr>
            <a:r>
              <a:rPr lang="lv-LV" dirty="0"/>
              <a:t>aritmētiski-matemātisko darbību pareizību.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b="1" dirty="0" smtClean="0"/>
              <a:t>Grāmatvedības dokumentu noformēšanas prasības:</a:t>
            </a:r>
            <a:endParaRPr lang="lv-LV" sz="2800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800" dirty="0" smtClean="0"/>
              <a:t>Ieraksti dokumentos jāveic ar garantiju nodrošināt to saglabāšanos likumā noteiktajā laika posmā </a:t>
            </a:r>
          </a:p>
          <a:p>
            <a:r>
              <a:rPr lang="lv-LV" sz="2800" dirty="0" smtClean="0"/>
              <a:t>Ieraksti jāveic savlaicīgi, pilnīgi, precīzi, sistemātiski sakārtoti. </a:t>
            </a:r>
          </a:p>
          <a:p>
            <a:r>
              <a:rPr lang="lv-LV" sz="2800" dirty="0" smtClean="0"/>
              <a:t>Ja ierakstos tiek lietoti kodi, saīsinājumi, simboli, tad tiem obligāti jādod skaidrojums.</a:t>
            </a:r>
          </a:p>
          <a:p>
            <a:r>
              <a:rPr lang="lv-LV" sz="2800" dirty="0" smtClean="0"/>
              <a:t>Kases operāciju uzskaite ir jāveic katru dienu.</a:t>
            </a:r>
          </a:p>
          <a:p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2800" dirty="0" smtClean="0"/>
              <a:t>Jāreģistrē katrs saņemtais un izdarītais maksājums. </a:t>
            </a:r>
          </a:p>
          <a:p>
            <a:r>
              <a:rPr lang="lv-LV" sz="2800" dirty="0" smtClean="0"/>
              <a:t>Ja ieraksti dokumentos tiek laboti, tad ir jābūt redzamam to sākotnējam saturam.</a:t>
            </a:r>
          </a:p>
          <a:p>
            <a:r>
              <a:rPr lang="lv-LV" sz="2800" dirty="0" smtClean="0"/>
              <a:t>Kļūdu labo, svītrojot nepareizos ierakstus, uzrakstot pareizos, kā arī uzrādot, kas, kad, kāpēc ir labojis, kā arī ar parakstu apstiprina labojumu veikusī persona. </a:t>
            </a:r>
          </a:p>
          <a:p>
            <a:endParaRPr lang="lv-LV" dirty="0"/>
          </a:p>
        </p:txBody>
      </p:sp>
      <p:pic>
        <p:nvPicPr>
          <p:cNvPr id="4" name="Picture 6" descr="taxtime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5" y="261546"/>
            <a:ext cx="1517179" cy="1833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5400"/>
              <a:t>Paldies par uzmanību!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7350" name="Picture 2" descr="http://2.bp.blogspot.com/_hv18vyp3rHw/TPPXW4r3mPI/AAAAAAAAAGw/-oYyjIm86l8/s1600/smaidi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250" y="3067050"/>
            <a:ext cx="6229350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Grāmatvedības dokumentu klasifikācija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lv-LV" sz="2800" dirty="0" smtClean="0"/>
          </a:p>
          <a:p>
            <a:pPr>
              <a:buFont typeface="Wingdings" pitchFamily="2" charset="2"/>
              <a:buNone/>
            </a:pPr>
            <a:r>
              <a:rPr lang="lv-LV" sz="2800" dirty="0" smtClean="0"/>
              <a:t>Grāmatvedības </a:t>
            </a:r>
            <a:r>
              <a:rPr lang="lv-LV" sz="2800" dirty="0"/>
              <a:t>dokuments ir rakstveida</a:t>
            </a:r>
          </a:p>
          <a:p>
            <a:pPr>
              <a:buFont typeface="Wingdings" pitchFamily="2" charset="2"/>
              <a:buNone/>
            </a:pPr>
            <a:r>
              <a:rPr lang="lv-LV" sz="2800" dirty="0"/>
              <a:t>rīkojums veikt saimniecisko operāciju vai</a:t>
            </a:r>
          </a:p>
          <a:p>
            <a:pPr>
              <a:buFont typeface="Wingdings" pitchFamily="2" charset="2"/>
              <a:buNone/>
            </a:pPr>
            <a:r>
              <a:rPr lang="lv-LV" sz="2800" dirty="0"/>
              <a:t>apliecinājums, ka saimnieciskā operācija</a:t>
            </a:r>
          </a:p>
          <a:p>
            <a:pPr>
              <a:buFont typeface="Wingdings" pitchFamily="2" charset="2"/>
              <a:buNone/>
            </a:pPr>
            <a:r>
              <a:rPr lang="lv-LV" sz="2800" dirty="0"/>
              <a:t>notikusi.</a:t>
            </a:r>
          </a:p>
          <a:p>
            <a:pPr>
              <a:buFont typeface="Wingdings" pitchFamily="2" charset="2"/>
              <a:buNone/>
            </a:pPr>
            <a:endParaRPr lang="lv-LV" sz="2800" dirty="0"/>
          </a:p>
          <a:p>
            <a:pPr>
              <a:buFont typeface="Wingdings" pitchFamily="2" charset="2"/>
              <a:buNone/>
            </a:pPr>
            <a:endParaRPr lang="lv-LV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Grāmatvedības dokumentus var klasificēt 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961312" cy="428783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sz="2000"/>
              <a:t>Pēc sastādīšanas vietas</a:t>
            </a:r>
          </a:p>
          <a:p>
            <a:pPr lvl="1">
              <a:lnSpc>
                <a:spcPct val="80000"/>
              </a:lnSpc>
            </a:pPr>
            <a:r>
              <a:rPr lang="lv-LV" sz="2000"/>
              <a:t>Iekšējie dokumenti (kases orderi, iekšējās p.z)</a:t>
            </a:r>
          </a:p>
          <a:p>
            <a:pPr lvl="1">
              <a:lnSpc>
                <a:spcPct val="80000"/>
              </a:lnSpc>
            </a:pPr>
            <a:r>
              <a:rPr lang="lv-LV" sz="2000"/>
              <a:t>Ārējie dokumenti (EKA čeki, preču p.z.)</a:t>
            </a:r>
          </a:p>
          <a:p>
            <a:pPr>
              <a:lnSpc>
                <a:spcPct val="80000"/>
              </a:lnSpc>
            </a:pPr>
            <a:r>
              <a:rPr lang="lv-LV" sz="2000"/>
              <a:t>Pēc sastādīšanas veida</a:t>
            </a:r>
          </a:p>
          <a:p>
            <a:pPr lvl="1">
              <a:lnSpc>
                <a:spcPct val="80000"/>
              </a:lnSpc>
            </a:pPr>
            <a:r>
              <a:rPr lang="lv-LV" sz="2000"/>
              <a:t>Vienreizējie (sastāda vienā paņēmienā- kases orderi, EKA čeki, p.z.)</a:t>
            </a:r>
          </a:p>
          <a:p>
            <a:pPr lvl="1">
              <a:lnSpc>
                <a:spcPct val="80000"/>
              </a:lnSpc>
            </a:pPr>
            <a:r>
              <a:rPr lang="lv-LV" sz="2000"/>
              <a:t>Uzkrājuma dokumenti ( vienveidīgu operāciju noformēšana ilgākā laika posmā- ceturksnī, mēnesī)</a:t>
            </a:r>
          </a:p>
          <a:p>
            <a:pPr>
              <a:lnSpc>
                <a:spcPct val="80000"/>
              </a:lnSpc>
            </a:pPr>
            <a:r>
              <a:rPr lang="lv-LV" sz="2000"/>
              <a:t>Pēc operāciju saimnieciskā rakstura </a:t>
            </a:r>
          </a:p>
          <a:p>
            <a:pPr lvl="1">
              <a:lnSpc>
                <a:spcPct val="80000"/>
              </a:lnSpc>
            </a:pPr>
            <a:r>
              <a:rPr lang="lv-LV" sz="2000"/>
              <a:t>Kases dokumenti</a:t>
            </a:r>
          </a:p>
          <a:p>
            <a:pPr lvl="1">
              <a:lnSpc>
                <a:spcPct val="80000"/>
              </a:lnSpc>
            </a:pPr>
            <a:r>
              <a:rPr lang="lv-LV" sz="2000"/>
              <a:t>Norēķinu dokumenti ar pircējiem</a:t>
            </a:r>
          </a:p>
          <a:p>
            <a:pPr lvl="1">
              <a:lnSpc>
                <a:spcPct val="80000"/>
              </a:lnSpc>
            </a:pPr>
            <a:r>
              <a:rPr lang="lv-LV" sz="2000"/>
              <a:t>Norēķinu dokumenti ar piegādātājiem</a:t>
            </a:r>
          </a:p>
          <a:p>
            <a:pPr>
              <a:lnSpc>
                <a:spcPct val="80000"/>
              </a:lnSpc>
            </a:pPr>
            <a:r>
              <a:rPr lang="lv-LV" sz="2000"/>
              <a:t>Pēc operāciju atspoguļošanas veida </a:t>
            </a:r>
          </a:p>
          <a:p>
            <a:pPr lvl="1">
              <a:lnSpc>
                <a:spcPct val="80000"/>
              </a:lnSpc>
            </a:pPr>
            <a:r>
              <a:rPr lang="lv-LV" sz="2000"/>
              <a:t>Pirmdokumenti ( saimniecisko operāciju pirmais atspoguļojums-EKA čeki)</a:t>
            </a:r>
          </a:p>
          <a:p>
            <a:pPr lvl="1">
              <a:lnSpc>
                <a:spcPct val="80000"/>
              </a:lnSpc>
            </a:pPr>
            <a:r>
              <a:rPr lang="lv-LV" sz="2000"/>
              <a:t>Kopsavilkuma dokumenti (sastāda uz pirmdokumenta pamata)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r>
              <a:rPr lang="lv-LV" sz="2000" i="1"/>
              <a:t>  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Izpilddokumenti</a:t>
            </a:r>
            <a:endParaRPr lang="lv-LV" dirty="0"/>
          </a:p>
        </p:txBody>
      </p:sp>
      <p:sp>
        <p:nvSpPr>
          <p:cNvPr id="4" name="Satura vietturis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Izpilddokumenti- apliecina saimniecisko darījumu izpildes faktus. </a:t>
            </a:r>
          </a:p>
          <a:p>
            <a:r>
              <a:rPr lang="lv-LV" dirty="0" smtClean="0"/>
              <a:t>Tos veido operāciju veikšanas laikā, sauc arī par attaisnojošiem dokumentiem.</a:t>
            </a:r>
          </a:p>
          <a:p>
            <a:r>
              <a:rPr lang="lv-LV" dirty="0" smtClean="0"/>
              <a:t>Ar tiem pierāda ierakstu pareizību uzskaites reģistros (kases ieņēmumu orderi, avansa norēķins, komandējuma dok.)</a:t>
            </a:r>
            <a:endParaRPr lang="lv-LV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Rīkojuma dokumenti</a:t>
            </a:r>
            <a:endParaRPr lang="lv-LV" dirty="0"/>
          </a:p>
        </p:txBody>
      </p:sp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 smtClean="0"/>
              <a:t>Rīkojuma dokumenti-iestādes vadītāja rīkojums vai atļauja veikt saimniecisko operāciju.</a:t>
            </a:r>
          </a:p>
          <a:p>
            <a:r>
              <a:rPr lang="lv-LV" dirty="0" smtClean="0"/>
              <a:t>Rīkojuma dokumentus veido pirms saimnieciskās darbības uzsākšanas.</a:t>
            </a:r>
          </a:p>
          <a:p>
            <a:r>
              <a:rPr lang="lv-LV" dirty="0" smtClean="0"/>
              <a:t>Galvenā pazīme- paraksti.</a:t>
            </a:r>
          </a:p>
          <a:p>
            <a:pPr>
              <a:buNone/>
            </a:pPr>
            <a:r>
              <a:rPr lang="lv-LV" dirty="0" smtClean="0"/>
              <a:t>(pilnvara, rīkojums par pieņemšanu darbā, atvaļinājuma piešķiršana)</a:t>
            </a:r>
          </a:p>
          <a:p>
            <a:endParaRPr lang="lv-LV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Uzskaites raksturojums un   uzdevumi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1844675"/>
            <a:ext cx="7781925" cy="4287838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lv-LV" sz="2800"/>
              <a:t>Katrs uzņēmums un iestāde savu darbību dokumentē – </a:t>
            </a:r>
          </a:p>
          <a:p>
            <a:r>
              <a:rPr lang="lv-LV" sz="2800"/>
              <a:t>pieraksta  noteiktā formā visu uzņēmumu darbībai nepieciešamo informāciju, </a:t>
            </a:r>
          </a:p>
          <a:p>
            <a:r>
              <a:rPr lang="lv-LV" sz="2800"/>
              <a:t>sastāda dažāda veida dokumentus, ar to apliecina uzņēmuma, iestādes darbību un saturu, </a:t>
            </a:r>
          </a:p>
          <a:p>
            <a:r>
              <a:rPr lang="lv-LV" sz="2800"/>
              <a:t>nodod informāciju, </a:t>
            </a:r>
          </a:p>
          <a:p>
            <a:r>
              <a:rPr lang="lv-LV" sz="2800"/>
              <a:t>izmanto un glabā noteiktu laiku.</a:t>
            </a:r>
          </a:p>
          <a:p>
            <a:pPr>
              <a:buFont typeface="Wingdings" pitchFamily="2" charset="2"/>
              <a:buNone/>
            </a:pPr>
            <a:endParaRPr lang="lv-LV" sz="2800"/>
          </a:p>
          <a:p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692150"/>
            <a:ext cx="7200900" cy="984250"/>
          </a:xfrm>
        </p:spPr>
        <p:txBody>
          <a:bodyPr/>
          <a:lstStyle/>
          <a:p>
            <a:r>
              <a:rPr lang="lv-LV" sz="4000"/>
              <a:t/>
            </a:r>
            <a:br>
              <a:rPr lang="lv-LV" sz="4000"/>
            </a:br>
            <a:r>
              <a:rPr lang="lv-LV" sz="4000"/>
              <a:t/>
            </a:r>
            <a:br>
              <a:rPr lang="lv-LV" sz="4000"/>
            </a:br>
            <a:r>
              <a:rPr lang="lv-LV" sz="4000"/>
              <a:t/>
            </a:r>
            <a:br>
              <a:rPr lang="lv-LV" sz="4000"/>
            </a:br>
            <a:r>
              <a:rPr lang="lv-LV" sz="4000"/>
              <a:t/>
            </a:r>
            <a:br>
              <a:rPr lang="lv-LV" sz="4000"/>
            </a:br>
            <a:r>
              <a:rPr lang="lv-LV" sz="4000"/>
              <a:t>Dokumentu glabāšanas laiks :</a:t>
            </a:r>
            <a:endParaRPr lang="en-US" sz="4000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2800"/>
              <a:t>gada pārskatiem, galvenajai grāmatai - 10 gadi, pēc tam tie nododami Valsts arhīvā;</a:t>
            </a:r>
            <a:endParaRPr lang="en-GB" sz="2800"/>
          </a:p>
          <a:p>
            <a:r>
              <a:rPr lang="lv-LV" sz="2800"/>
              <a:t>inventāra sarakstiem, grāmatvedības reģistriem un grāmatvedības organizācijas dokumentiem - 10 gadi;</a:t>
            </a:r>
            <a:endParaRPr lang="en-GB" sz="2800"/>
          </a:p>
          <a:p>
            <a:r>
              <a:rPr lang="lv-LV" sz="2800"/>
              <a:t>attaisnojuma dokumentiem par darbiniekiem aprēķināto darba samaksu -75 gadi;</a:t>
            </a:r>
            <a:endParaRPr lang="en-GB" sz="2800"/>
          </a:p>
          <a:p>
            <a:r>
              <a:rPr lang="lv-LV" sz="2800"/>
              <a:t>pārējiem attaisnojuma dokumentiem - 5 gadi.</a:t>
            </a:r>
            <a:endParaRPr lang="en-US" sz="2800"/>
          </a:p>
          <a:p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lv-LV" sz="3600"/>
              <a:t>Dokumentu apgrozība sabiedriskās ēdināšanas uzņēmumos</a:t>
            </a:r>
            <a:r>
              <a:rPr lang="lv-LV"/>
              <a:t> (SĒU)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lv-LV" sz="2800"/>
              <a:t>1. 	SĒU ik dienas izgatavo, saņem un nosūta lielu daudzumu visdažādāko dokumentu. </a:t>
            </a:r>
          </a:p>
          <a:p>
            <a:pPr marL="609600" indent="-609600">
              <a:buFont typeface="Wingdings" pitchFamily="2" charset="2"/>
              <a:buNone/>
            </a:pPr>
            <a:r>
              <a:rPr lang="lv-LV" sz="2800"/>
              <a:t>2.	Katrs no šiem dokumentiem to izpildes laikā ceļo no vienas struktūrdaļas uz citu. </a:t>
            </a:r>
          </a:p>
          <a:p>
            <a:pPr marL="609600" indent="-609600">
              <a:buFont typeface="Wingdings" pitchFamily="2" charset="2"/>
              <a:buNone/>
            </a:pPr>
            <a:r>
              <a:rPr lang="lv-LV" sz="2800"/>
              <a:t>Dokumentu kustību SĒU, sākot ar saņemšanas</a:t>
            </a:r>
          </a:p>
          <a:p>
            <a:pPr marL="609600" indent="-609600">
              <a:buFont typeface="Wingdings" pitchFamily="2" charset="2"/>
              <a:buNone/>
            </a:pPr>
            <a:r>
              <a:rPr lang="lv-LV" sz="2800"/>
              <a:t>vai sastādīšanas brīdi līdz to izpildei vai</a:t>
            </a:r>
          </a:p>
          <a:p>
            <a:pPr marL="609600" indent="-609600">
              <a:buFont typeface="Wingdings" pitchFamily="2" charset="2"/>
              <a:buNone/>
            </a:pPr>
            <a:r>
              <a:rPr lang="lv-LV" sz="2800"/>
              <a:t>nosūtīšanai adresātam, sauc par dokumentu</a:t>
            </a:r>
          </a:p>
          <a:p>
            <a:pPr marL="609600" indent="-609600">
              <a:buFont typeface="Wingdings" pitchFamily="2" charset="2"/>
              <a:buNone/>
            </a:pPr>
            <a:r>
              <a:rPr lang="lv-LV" sz="2800"/>
              <a:t>apgrozību.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dizains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1034</TotalTime>
  <Words>927</Words>
  <Application>Microsoft Office PowerPoint</Application>
  <PresentationFormat>Slaidrāde ekrānā (4:3)</PresentationFormat>
  <Paragraphs>145</Paragraphs>
  <Slides>25</Slides>
  <Notes>1</Notes>
  <HiddenSlides>0</HiddenSlides>
  <MMClips>0</MMClips>
  <ScaleCrop>false</ScaleCrop>
  <HeadingPairs>
    <vt:vector size="4" baseType="variant">
      <vt:variant>
        <vt:lpstr>Dizains</vt:lpstr>
      </vt:variant>
      <vt:variant>
        <vt:i4>1</vt:i4>
      </vt:variant>
      <vt:variant>
        <vt:lpstr>Slaidu virsraksti</vt:lpstr>
      </vt:variant>
      <vt:variant>
        <vt:i4>25</vt:i4>
      </vt:variant>
    </vt:vector>
  </HeadingPairs>
  <TitlesOfParts>
    <vt:vector size="26" baseType="lpstr">
      <vt:lpstr>Blends</vt:lpstr>
      <vt:lpstr>GRĀMATVEDĪBAS</vt:lpstr>
      <vt:lpstr>Kas ir grāmatvedība?</vt:lpstr>
      <vt:lpstr>Grāmatvedības dokumentu klasifikācija </vt:lpstr>
      <vt:lpstr>Grāmatvedības dokumentus var klasificēt :</vt:lpstr>
      <vt:lpstr>Izpilddokumenti</vt:lpstr>
      <vt:lpstr>Rīkojuma dokumenti</vt:lpstr>
      <vt:lpstr>Uzskaites raksturojums un   uzdevumi</vt:lpstr>
      <vt:lpstr>    Dokumentu glabāšanas laiks :</vt:lpstr>
      <vt:lpstr>Dokumentu apgrozība sabiedriskās ēdināšanas uzņēmumos (SĒU)</vt:lpstr>
      <vt:lpstr>Dokumentu apgrozības shēmā paredz secību:</vt:lpstr>
      <vt:lpstr>Dokumentos norāda veicamo darbību :</vt:lpstr>
      <vt:lpstr>Slaids 12</vt:lpstr>
      <vt:lpstr>Iekšējās un ārējās uzskaites dokumenti :</vt:lpstr>
      <vt:lpstr>Dokuments (rēķins) prezentē autoru, lai dokumentam būtu juridisks spēks jāievēro:</vt:lpstr>
      <vt:lpstr>Slaids 15</vt:lpstr>
      <vt:lpstr>Grāmatvedības dokumenti</vt:lpstr>
      <vt:lpstr>Svarīgi dokumenti ēdināšanas uzņēmumos ir:</vt:lpstr>
      <vt:lpstr>Dokumentu sastāvdaļu izvietojuma zonas </vt:lpstr>
      <vt:lpstr>Dokumentu lapu formāti </vt:lpstr>
      <vt:lpstr>Dokumentu rekvizīti</vt:lpstr>
      <vt:lpstr>Slaids 21</vt:lpstr>
      <vt:lpstr>Dokumentus pārbauda:</vt:lpstr>
      <vt:lpstr>Grāmatvedības dokumentu noformēšanas prasības:</vt:lpstr>
      <vt:lpstr>Slaids 24</vt:lpstr>
      <vt:lpstr>Paldies par uzmanību!</vt:lpstr>
    </vt:vector>
  </TitlesOfParts>
  <Company>KRIXIS SOFTWARE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GRĀMATVEDĪBAS</dc:title>
  <dc:creator>KRIXIS</dc:creator>
  <cp:lastModifiedBy>ILVA</cp:lastModifiedBy>
  <cp:revision>80</cp:revision>
  <dcterms:created xsi:type="dcterms:W3CDTF">2010-09-07T20:01:20Z</dcterms:created>
  <dcterms:modified xsi:type="dcterms:W3CDTF">2015-09-15T19:38:08Z</dcterms:modified>
</cp:coreProperties>
</file>