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7" r:id="rId3"/>
    <p:sldId id="26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68" r:id="rId15"/>
    <p:sldId id="287" r:id="rId16"/>
    <p:sldId id="269" r:id="rId17"/>
    <p:sldId id="271" r:id="rId18"/>
    <p:sldId id="272" r:id="rId19"/>
    <p:sldId id="273" r:id="rId20"/>
    <p:sldId id="276" r:id="rId21"/>
    <p:sldId id="260" r:id="rId22"/>
  </p:sldIdLst>
  <p:sldSz cx="9144000" cy="6858000" type="screen4x3"/>
  <p:notesSz cx="6669088" cy="982027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99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lv-LV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45CFF14-7690-4260-9D08-CD3AB27F84A0}" type="datetimeFigureOut">
              <a:rPr lang="lv-LV"/>
              <a:pPr/>
              <a:t>2015.10.21.</a:t>
            </a:fld>
            <a:endParaRPr lang="lv-LV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lv-LV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E26191F-DAF5-404D-A477-21C3EC401C58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323E-3765-48D4-B89E-822C1C57757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87C0-E511-4856-8589-B2C5E4BFBF9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11041-2FF0-4894-A9AE-D749D1B7A11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20E9-5705-436A-9D94-768EA25938B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D0194-41ED-4032-9121-E854BBBCF3B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B251-43A5-465F-A376-9DEB95B35F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1430-106D-447E-958B-4D379A855E0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C300-FD93-410C-9D00-B4762DDFE6E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663C-B350-4F68-8103-7E91AB2E3CB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185D-567F-4CA4-9F7B-7AB325DD585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4CD9-6DEE-4088-90DC-DFC237D15E1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/>
            </a:gs>
            <a:gs pos="100000">
              <a:srgbClr val="CC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04E40D-5C69-41AB-9153-A7C4031492B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7704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4000">
                <a:solidFill>
                  <a:schemeClr val="tx2"/>
                </a:solidFill>
              </a:rPr>
              <a:t>Produktu un gatavās produkcijas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60825" y="2974975"/>
            <a:ext cx="204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v-LV" sz="4000"/>
              <a:t>uzskaite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Pārējie pavadzīmes rekvizīti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v-LV" sz="2800" smtClean="0"/>
              <a:t>Kopējā summa (cipariem un vārdiem) par kādu izsniegtas preces. (summai ar vārdiem santīmus norāda ar cipariem);</a:t>
            </a:r>
          </a:p>
          <a:p>
            <a:pPr>
              <a:lnSpc>
                <a:spcPct val="90000"/>
              </a:lnSpc>
            </a:pPr>
            <a:r>
              <a:rPr lang="lv-LV" sz="2800" smtClean="0"/>
              <a:t>Par pavadzīmes noformēšanu un preču izsniegšanu atbildīgās personas vārds, uzvārds, paraksts un preču izsniegšanas datums (mēnesi raksta ar vārdiem).</a:t>
            </a:r>
          </a:p>
          <a:p>
            <a:pPr>
              <a:lnSpc>
                <a:spcPct val="90000"/>
              </a:lnSpc>
            </a:pPr>
            <a:r>
              <a:rPr lang="lv-LV" sz="2800" smtClean="0"/>
              <a:t>Par preču saņemšanu atbildīgās personas vārds, uzvārds, paraksts un preču saņemšanas datums (mēnesi raksta ar vārdiem).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lv-LV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Citi speciālajos normatīvajos aktos noteiktie papildu rekvizīti- PVD izsniegts sert. Nr., pārvadāšanas t</a:t>
            </a:r>
            <a:r>
              <a:rPr lang="lv-LV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emperatūras.</a:t>
            </a:r>
            <a:endParaRPr lang="lv-LV" smtClean="0"/>
          </a:p>
          <a:p>
            <a:r>
              <a:rPr lang="lv-LV" smtClean="0"/>
              <a:t>Citi lietotājam nepieciešamie papildu rekvizīti, piemēram, samaksas noteikumi, norēķinu rekvizīti.</a:t>
            </a:r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b="1" smtClean="0"/>
              <a:t>Pavadzīmju reģistrācijas kārtība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v-LV" smtClean="0"/>
              <a:t>Pavadzīmes jāreģistrē pavadzīmju noformēšanas vai saņemšanas dienā pavadzīmju reģistrā.</a:t>
            </a:r>
          </a:p>
          <a:p>
            <a:pPr>
              <a:lnSpc>
                <a:spcPct val="90000"/>
              </a:lnSpc>
            </a:pPr>
            <a:r>
              <a:rPr lang="lv-LV" smtClean="0"/>
              <a:t>Pavadzīmes ir jāreģistrē arī tiem nodokļu maksātājiem (saņēmējiem), kas paši saviem darījumiem pavadzīmes nenoformē, bet saņem kā attaisnojuma dokumentu par iepirktām vai citādi saņemtām precēm.</a:t>
            </a:r>
            <a:endParaRPr lang="en-GB" smtClean="0"/>
          </a:p>
          <a:p>
            <a:pPr>
              <a:lnSpc>
                <a:spcPct val="90000"/>
              </a:lnSpc>
            </a:pPr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mtClean="0"/>
              <a:t>Pavadzīmju reģistrāciju var kārtot arī elektroniski. </a:t>
            </a:r>
          </a:p>
          <a:p>
            <a:r>
              <a:rPr lang="lv-LV" smtClean="0"/>
              <a:t>Mēneša pēdējā darba dienā informācija ir izdrukājama un brošējama hronoloģiskā secībā.</a:t>
            </a:r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000" smtClean="0"/>
              <a:t>Preču pieņemšanas reģistrācijas žurnāls</a:t>
            </a:r>
            <a:endParaRPr lang="en-US" sz="4000" smtClean="0"/>
          </a:p>
        </p:txBody>
      </p:sp>
      <p:sp>
        <p:nvSpPr>
          <p:cNvPr id="14339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 smtClean="0"/>
              <a:t>1.Katrā ēdināšanas uzņēmumā pārtikas preces ir jāreģistrē reģistrācijas žurnālā, lai varētu izsekot, cik ilgā laikā tās realizē uzņēmumā.</a:t>
            </a:r>
          </a:p>
          <a:p>
            <a:pPr>
              <a:buFontTx/>
              <a:buNone/>
            </a:pPr>
            <a:r>
              <a:rPr lang="lv-LV" smtClean="0"/>
              <a:t>   Ja ir datorizētā uzskaite, tad jebkurā mirklī var uzzināt konkrētās preces atlikumu un plānot pasūtījumu.</a:t>
            </a:r>
          </a:p>
          <a:p>
            <a:pPr>
              <a:buFontTx/>
              <a:buNone/>
            </a:pPr>
            <a:r>
              <a:rPr lang="lv-LV" smtClean="0"/>
              <a:t>2.Žurnālu pieprasa VID, lai kontrolētu PVN un atlaižu summas. Žurnāla lapas ir numurētas, cauršūtas un zīmogotas.</a:t>
            </a:r>
          </a:p>
          <a:p>
            <a:pPr>
              <a:buFontTx/>
              <a:buNone/>
            </a:pPr>
            <a:endParaRPr lang="lv-LV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91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836613"/>
            <a:ext cx="4581525" cy="3038475"/>
          </a:xfrm>
          <a:noFill/>
          <a:ln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5148263" y="3933825"/>
            <a:ext cx="33829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atura vietturis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r>
              <a:rPr lang="lv-LV" sz="2400" smtClean="0"/>
              <a:t>datums</a:t>
            </a:r>
          </a:p>
          <a:p>
            <a:r>
              <a:rPr lang="lv-LV" sz="2400" smtClean="0"/>
              <a:t>Nr.p.k.</a:t>
            </a:r>
          </a:p>
          <a:p>
            <a:r>
              <a:rPr lang="lv-LV" sz="2400" smtClean="0"/>
              <a:t>darījuma partneris</a:t>
            </a:r>
          </a:p>
          <a:p>
            <a:r>
              <a:rPr lang="lv-LV" sz="2400" smtClean="0"/>
              <a:t>pavadzīmes (datums un numurs)</a:t>
            </a:r>
          </a:p>
          <a:p>
            <a:r>
              <a:rPr lang="lv-LV" sz="2400" smtClean="0"/>
              <a:t>darījuma apraksts</a:t>
            </a:r>
          </a:p>
          <a:p>
            <a:r>
              <a:rPr lang="lv-LV" sz="2400" smtClean="0"/>
              <a:t>preču pavadzīmē norādītā darījuma vērtība ( bez PVN)</a:t>
            </a:r>
          </a:p>
          <a:p>
            <a:r>
              <a:rPr lang="lv-LV" sz="2400" smtClean="0"/>
              <a:t>dabas resursu nodoklis</a:t>
            </a:r>
          </a:p>
          <a:p>
            <a:r>
              <a:rPr lang="lv-LV" sz="2400" smtClean="0"/>
              <a:t>akcīzes nodoklis</a:t>
            </a:r>
          </a:p>
          <a:p>
            <a:r>
              <a:rPr lang="lv-LV" sz="2400" smtClean="0"/>
              <a:t>atlaide</a:t>
            </a:r>
          </a:p>
          <a:p>
            <a:r>
              <a:rPr lang="lv-LV" sz="2400" smtClean="0"/>
              <a:t>PVN summa</a:t>
            </a:r>
          </a:p>
          <a:p>
            <a:r>
              <a:rPr lang="lv-LV" sz="2400" smtClean="0"/>
              <a:t>kopējā summa (ieskaitot PVN)</a:t>
            </a:r>
          </a:p>
          <a:p>
            <a:r>
              <a:rPr lang="lv-LV" sz="2400" smtClean="0"/>
              <a:t>citi nepieciešamie rekvizīti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4000" smtClean="0"/>
              <a:t>Preču pieņemšanas reģistrācijas žurnāla sadaļas:</a:t>
            </a:r>
            <a:br>
              <a:rPr lang="lv-LV" sz="4000" smtClean="0"/>
            </a:br>
            <a:endParaRPr lang="lv-LV" sz="40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0" name="Group 46"/>
          <p:cNvGraphicFramePr>
            <a:graphicFrameLocks noGrp="1"/>
          </p:cNvGraphicFramePr>
          <p:nvPr>
            <p:ph idx="4294967295"/>
          </p:nvPr>
        </p:nvGraphicFramePr>
        <p:xfrm>
          <a:off x="457200" y="692150"/>
          <a:ext cx="8229600" cy="5726113"/>
        </p:xfrm>
        <a:graphic>
          <a:graphicData uri="http://schemas.openxmlformats.org/drawingml/2006/table">
            <a:tbl>
              <a:tblPr/>
              <a:tblGrid>
                <a:gridCol w="495300"/>
                <a:gridCol w="1346200"/>
                <a:gridCol w="1276350"/>
                <a:gridCol w="1346200"/>
                <a:gridCol w="1206500"/>
                <a:gridCol w="1203325"/>
                <a:gridCol w="1355725"/>
              </a:tblGrid>
              <a:tr h="145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Nr.p.k.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nosaukums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Iepakojuma,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fasējuma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kontrole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Marķējuma kontrole, temperatūras režīma ievērošana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Produkta kontrole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Pavaddoku­mentu kontrole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Preču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pieņemšana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vai izbrāķē-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šana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Svaiga liellopu gaļa vakuuma iepakojumā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Iepakojums nebojāts, nav uzpūties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 atbilstošs derīguma termiņš, t° režīms ievērots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Pēc atvēršanas -smarža, krāsa neizmainīta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  pavad-dokumenti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izcelsmi apliecinoši dokumenti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Atzīme preču pieņemšanas žurnālā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Svaigi augļi-āboli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Tīras kastes, bez smiltīm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 uz kastes marķējuma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Bojājuma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pazīmes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nekonstatē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  pavad-dokumenti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izcelsmi apliecinoši dokumenti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Atzīme preču pieņemšanas žurnālā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Sviests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Paciņas folija bojāta, sviests iztecējis ārpus iepakojuma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 atbilstošs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Derīguma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termiņš,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t° režīms nav ievērots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Konsistence mīksta, paciņa -"tek"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  pavad-dokumenti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izcelsmi apliecinoši dokumenti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Atzīme preču brāķēšanas žurnālā, prece tiek atgriezta atpakaļ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68313" y="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2000" b="1">
                <a:solidFill>
                  <a:schemeClr val="tx2"/>
                </a:solidFill>
              </a:rPr>
              <a:t>Produktu (izejvielu) atbilstības kritēriji tos pieņemot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lv-LV" sz="4000" b="1" smtClean="0"/>
              <a:t>Pieprasījuma – pavadzīmes formas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1</a:t>
            </a:r>
            <a:r>
              <a:rPr lang="lv-LV" sz="1800" smtClean="0"/>
              <a:t>. </a:t>
            </a:r>
            <a:r>
              <a:rPr lang="lv-LV" sz="2800" smtClean="0"/>
              <a:t>Ja prece tiek saņemta no vairumtirgotājiem un tiešajiem ražotājiem, tad darījumu apliecinošs dokuments ir pavadzīme</a:t>
            </a:r>
            <a:r>
              <a:rPr lang="lv-LV" sz="2800" i="1" smtClean="0"/>
              <a:t> – rēķins</a:t>
            </a:r>
            <a:r>
              <a:rPr lang="lv-LV" sz="2800" smtClean="0"/>
              <a:t>. Maksāšanas veids - pārskaitījums.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2. </a:t>
            </a:r>
            <a:r>
              <a:rPr lang="en-GB" sz="2800" smtClean="0"/>
              <a:t>Ja pārtikas produkti tiek pirkti veikalā, maksājot skaidrā naudā vai ar karti, tad par darījumu apliecinošo dokumentu tiek pieņemts </a:t>
            </a:r>
            <a:r>
              <a:rPr lang="en-GB" sz="2800" i="1" smtClean="0"/>
              <a:t>EKA čeks</a:t>
            </a:r>
            <a:r>
              <a:rPr lang="en-GB" sz="2800" smtClean="0"/>
              <a:t> un darījuma kvīts</a:t>
            </a:r>
            <a:r>
              <a:rPr lang="lv-LV" sz="2800" smtClean="0"/>
              <a:t>.</a:t>
            </a:r>
            <a:r>
              <a:rPr lang="en-US" sz="2800" smtClean="0"/>
              <a:t> </a:t>
            </a:r>
            <a:endParaRPr lang="lv-LV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3. Preču pirkumi no zemnieku saimniecībām (privātpersonām) jānoformē ar iepirkuma</a:t>
            </a:r>
            <a:r>
              <a:rPr lang="lv-LV" sz="2800" i="1" smtClean="0"/>
              <a:t> </a:t>
            </a:r>
            <a:r>
              <a:rPr lang="lv-LV" sz="2800" smtClean="0"/>
              <a:t>aktu un pavadzīmi – rēķinu. </a:t>
            </a:r>
            <a:endParaRPr lang="lv-LV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lv-LV" b="1" smtClean="0"/>
              <a:t>Iepirkuma akts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lv-LV" sz="2000" smtClean="0"/>
              <a:t>Iepirkuma aktu raksta divos eksemplāros. Jāaizpilda šādi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smtClean="0"/>
              <a:t>rekvizīti: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akta numurs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akta aizpildīšanas datums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uzņēmuma nosaukums un reģistrācijas numurs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ieņemamais amats un personas dati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no kā iepirkta prece, personas dati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preces nosaukums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mērvienība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daudzums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cena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aprēķina summa</a:t>
            </a:r>
          </a:p>
          <a:p>
            <a:pPr>
              <a:lnSpc>
                <a:spcPct val="80000"/>
              </a:lnSpc>
            </a:pPr>
            <a:r>
              <a:rPr lang="lv-LV" sz="2000" smtClean="0"/>
              <a:t>pārdevēja un naudas maksātāja paraksti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smtClean="0"/>
              <a:t>Iepirkuma aktu reģistrē tāpat kā pavadzīmi – rēķinu, tas ir „Preču</a:t>
            </a:r>
            <a:r>
              <a:rPr lang="lv-LV" sz="2400" smtClean="0"/>
              <a:t> </a:t>
            </a:r>
            <a:r>
              <a:rPr lang="en-GB" sz="2400" smtClean="0"/>
              <a:t>reģistrācijas žurnālā.”</a:t>
            </a: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endParaRPr lang="lv-LV" sz="2400" smtClean="0"/>
          </a:p>
          <a:p>
            <a:pPr>
              <a:lnSpc>
                <a:spcPct val="80000"/>
              </a:lnSpc>
              <a:buFontTx/>
              <a:buNone/>
            </a:pPr>
            <a:endParaRPr lang="lv-LV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Satura vietturis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endParaRPr lang="lv-LV" sz="2400" smtClean="0"/>
          </a:p>
          <a:p>
            <a:pPr>
              <a:buFontTx/>
              <a:buNone/>
            </a:pPr>
            <a:r>
              <a:rPr lang="lv-LV" sz="2400" smtClean="0"/>
              <a:t>Pavadzīmju lietotāji ir nodokļu maksātāji, kas veic</a:t>
            </a:r>
          </a:p>
          <a:p>
            <a:pPr>
              <a:buFontTx/>
              <a:buNone/>
            </a:pPr>
            <a:r>
              <a:rPr lang="lv-LV" sz="2400" smtClean="0"/>
              <a:t>saimniecisko darbību.</a:t>
            </a:r>
          </a:p>
          <a:p>
            <a:pPr>
              <a:buFontTx/>
              <a:buNone/>
            </a:pPr>
            <a:r>
              <a:rPr lang="lv-LV" sz="2800" smtClean="0"/>
              <a:t>Pavadzīmi noformē šādiem darījumiem:</a:t>
            </a:r>
          </a:p>
          <a:p>
            <a:endParaRPr lang="lv-LV" sz="2800" smtClean="0"/>
          </a:p>
          <a:p>
            <a:r>
              <a:rPr lang="lv-LV" sz="2800" smtClean="0"/>
              <a:t>preču piegādei (pārdošanai);</a:t>
            </a:r>
          </a:p>
          <a:p>
            <a:r>
              <a:rPr lang="lv-LV" sz="2800" smtClean="0"/>
              <a:t>preču izsniegšanai citam nodokļu maksātājam (piemēram, pārstrādei, glabāšanai) ;</a:t>
            </a:r>
          </a:p>
          <a:p>
            <a:r>
              <a:rPr lang="lv-LV" sz="2800" smtClean="0"/>
              <a:t>preču pārvietošanai (transportēšanai); </a:t>
            </a:r>
          </a:p>
          <a:p>
            <a:r>
              <a:rPr lang="lv-LV" sz="2800" smtClean="0"/>
              <a:t>darījumiem, kas noteikti akcīzes preču apriti reglamentējošajos normatīvajos aktos.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lv-LV" b="1" smtClean="0"/>
              <a:t>Iekšējās pavadzīmes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lv-LV" smtClean="0"/>
              <a:t>Iekšējās pavadzīmes ēdināšanas uzņēmumā izmanto, lai preces aizsūtītu filiālēm vai arī lielajos uzņēmumos no vienas materiālatbildīgās personas otrai materiālatbildīgajai personai</a:t>
            </a:r>
            <a:r>
              <a:rPr lang="en-US" smtClean="0"/>
              <a:t> </a:t>
            </a:r>
            <a:endParaRPr lang="lv-LV" smtClean="0"/>
          </a:p>
          <a:p>
            <a:r>
              <a:rPr lang="lv-LV" smtClean="0"/>
              <a:t>Iekšējās pavadzīmes ir preču iekšējās pārvietošanas attaisnojuma dokuments  uzņēmumā. </a:t>
            </a:r>
            <a:endParaRPr lang="en-US" smtClean="0"/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3600"/>
              <a:t>Paldies par uzmanību!!!</a:t>
            </a:r>
          </a:p>
        </p:txBody>
      </p:sp>
      <p:pic>
        <p:nvPicPr>
          <p:cNvPr id="22532" name="Picture 4" descr="091bd43b8c6ade9e3f27a11cd8b720b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708275"/>
            <a:ext cx="32575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atura vietturis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v-LV" sz="2000" smtClean="0"/>
              <a:t> </a:t>
            </a:r>
            <a:endParaRPr lang="en-US" sz="2000" smtClean="0"/>
          </a:p>
        </p:txBody>
      </p:sp>
      <p:grpSp>
        <p:nvGrpSpPr>
          <p:cNvPr id="11268" name="Group 4"/>
          <p:cNvGrpSpPr>
            <a:grpSpLocks noChangeAspect="1"/>
          </p:cNvGrpSpPr>
          <p:nvPr/>
        </p:nvGrpSpPr>
        <p:grpSpPr bwMode="auto">
          <a:xfrm>
            <a:off x="395288" y="1995488"/>
            <a:ext cx="8101012" cy="4862512"/>
            <a:chOff x="1822" y="1314"/>
            <a:chExt cx="9119" cy="5760"/>
          </a:xfrm>
        </p:grpSpPr>
        <p:sp>
          <p:nvSpPr>
            <p:cNvPr id="11269" name="AutoShape 5"/>
            <p:cNvSpPr>
              <a:spLocks noChangeAspect="1" noChangeArrowheads="1"/>
            </p:cNvSpPr>
            <p:nvPr/>
          </p:nvSpPr>
          <p:spPr bwMode="auto">
            <a:xfrm>
              <a:off x="1822" y="1314"/>
              <a:ext cx="9119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4882" y="1314"/>
              <a:ext cx="2399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lv-LV">
                  <a:latin typeface="Times New Roman" pitchFamily="18" charset="0"/>
                </a:rPr>
                <a:t>P</a:t>
              </a:r>
              <a:r>
                <a:rPr lang="en-US">
                  <a:latin typeface="Times New Roman" pitchFamily="18" charset="0"/>
                </a:rPr>
                <a:t>avadzīme - rēķins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181" y="2393"/>
              <a:ext cx="2039" cy="7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imes New Roman" pitchFamily="18" charset="0"/>
                </a:rPr>
                <a:t>Transporta pavaddokuments</a:t>
              </a:r>
              <a:r>
                <a:rPr lang="en-US" sz="1200">
                  <a:latin typeface="Tahoma" pitchFamily="34" charset="0"/>
                </a:rPr>
                <a:t> 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5181" y="2393"/>
              <a:ext cx="2040" cy="1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Grāmatvedības attaisnojuma dokuments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8301" y="2393"/>
              <a:ext cx="2400" cy="25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imes New Roman" pitchFamily="18" charset="0"/>
                </a:rPr>
                <a:t>Pievienotās vērtības nodokļa rēķins darījumiem iekšzemē</a:t>
              </a:r>
              <a:endParaRPr lang="en-US" sz="1600">
                <a:latin typeface="Tahoma" pitchFamily="34" charset="0"/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5181" y="4014"/>
              <a:ext cx="2160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Preču izsniegšanai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181" y="4913"/>
              <a:ext cx="20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imes New Roman" pitchFamily="18" charset="0"/>
                </a:rPr>
                <a:t>Preču saņemšanai</a:t>
              </a:r>
              <a:endParaRPr lang="en-US" sz="1600">
                <a:latin typeface="Tahoma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5181" y="5814"/>
              <a:ext cx="2040" cy="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Times New Roman" pitchFamily="18" charset="0"/>
                </a:rPr>
                <a:t>Rēķins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2181" y="3654"/>
              <a:ext cx="20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imes New Roman" pitchFamily="18" charset="0"/>
                </a:rPr>
                <a:t>Apliecina izcelsmi un piederību</a:t>
              </a:r>
              <a:endParaRPr lang="en-US" sz="1600">
                <a:latin typeface="Tahoma" pitchFamily="34" charset="0"/>
              </a:endParaRP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6141" y="1853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3082" y="1674"/>
              <a:ext cx="1741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7222" y="1494"/>
              <a:ext cx="2279" cy="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4821" y="293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4821" y="2935"/>
              <a:ext cx="1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4821" y="437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4821" y="527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4821" y="5995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 flipH="1">
              <a:off x="1822" y="2754"/>
              <a:ext cx="3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1822" y="2754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822" y="4194"/>
              <a:ext cx="3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700338" y="26035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3600"/>
              <a:t>Pavadzīme- rēķins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/>
              <a:t>Pavadzīmju rekvizīti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lv-LV" sz="2800" b="1" u="sng" smtClean="0"/>
              <a:t>1.Dokumenta nosaukums, numurs, datums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b="1" u="sng" smtClean="0"/>
              <a:t>2.Ziņas par preču piegādātāju, izsniedzēju vai pārvietotāju</a:t>
            </a:r>
            <a:r>
              <a:rPr lang="lv-LV" sz="280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-  nosaukums (fiziskai personai – vārds, uzvārds);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Nodokļa maksātāja reģistrācijas kods( PVN maksātājam- PVN maksātāja reģistrācijas numurs).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Juridiskā adrese (fiziskai personai – deklarētā dzīvesvieta)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Preču izsniegšanas vietas adrese.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lv-LV" sz="2800" smtClean="0"/>
          </a:p>
          <a:p>
            <a:pPr>
              <a:lnSpc>
                <a:spcPct val="90000"/>
              </a:lnSpc>
            </a:pPr>
            <a:endParaRPr lang="lv-LV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 b="1" u="sng" smtClean="0"/>
              <a:t>3.Ziņas par preču saņēmēju</a:t>
            </a:r>
          </a:p>
          <a:p>
            <a:pPr>
              <a:buFontTx/>
              <a:buNone/>
            </a:pPr>
            <a:r>
              <a:rPr lang="lv-LV" sz="2800" smtClean="0"/>
              <a:t>-   Nosaukums (fiziskai personai – vārds, uzvārds);</a:t>
            </a:r>
          </a:p>
          <a:p>
            <a:pPr>
              <a:buFontTx/>
              <a:buChar char="-"/>
            </a:pPr>
            <a:r>
              <a:rPr lang="lv-LV" sz="2800" smtClean="0"/>
              <a:t>Nodokļa maksātāja reģistrācijas kods </a:t>
            </a:r>
          </a:p>
          <a:p>
            <a:pPr>
              <a:buFontTx/>
              <a:buNone/>
            </a:pPr>
            <a:r>
              <a:rPr lang="lv-LV" sz="2800" smtClean="0"/>
              <a:t>   (PVN maksātājam- PVN maksātāja reģistrācijas numurs).</a:t>
            </a:r>
          </a:p>
          <a:p>
            <a:pPr>
              <a:buFontTx/>
              <a:buChar char="-"/>
            </a:pPr>
            <a:r>
              <a:rPr lang="lv-LV" sz="2800" smtClean="0"/>
              <a:t>Juridiskā adrese (fiziskai personai – deklarētā dzīvesvieta)</a:t>
            </a:r>
          </a:p>
          <a:p>
            <a:pPr>
              <a:buFontTx/>
              <a:buChar char="-"/>
            </a:pPr>
            <a:r>
              <a:rPr lang="lv-LV" sz="2800" smtClean="0"/>
              <a:t>Preču saņemšanas  vietas adrese.</a:t>
            </a:r>
            <a:endParaRPr lang="en-US" sz="2800" smtClean="0"/>
          </a:p>
          <a:p>
            <a:endParaRPr lang="lv-LV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lv-LV" b="1" u="sng" smtClean="0"/>
              <a:t>4.Informācija par pārvadātāju;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-  Nosaukums (fiziskai personai – vārds, uzvārds);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Nodokļa maksātāja reģistrācijas kods( PVN maksātājam- PVN maksātāja reģistrācijas numurs).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Transportlīdzekļa valsts reģistrācijas numurs;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lv-LV" sz="2800" smtClean="0"/>
              <a:t>Transportlīdzekļa vadītāja vārds un uzvārds.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sz="2800" smtClean="0"/>
              <a:t>(Informāciju par pārvadātāju norāda gadījumos, kad preces maina atrašanās vietu, preces tiek pārvadātas ar transportlīdzekli.)</a:t>
            </a:r>
          </a:p>
          <a:p>
            <a:pPr>
              <a:lnSpc>
                <a:spcPct val="90000"/>
              </a:lnSpc>
            </a:pPr>
            <a:endParaRPr lang="lv-LV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 b="1" u="sng" smtClean="0"/>
              <a:t>5.Saimnieciskā darījuma apraksts:</a:t>
            </a:r>
          </a:p>
          <a:p>
            <a:pPr>
              <a:buFontTx/>
              <a:buNone/>
            </a:pPr>
            <a:r>
              <a:rPr lang="lv-LV" smtClean="0"/>
              <a:t>Norādāmi  visi attiecīgie gadījumi, ko ietver darījums, piemēram: preču piegāde un pārvietošana, preču izsniegšana un pārvietošana. Ja preču pārvietošana notiek, neizmantojot transporta līdzekli, norāda, ka </a:t>
            </a:r>
            <a:r>
              <a:rPr lang="lv-LV" b="1" smtClean="0"/>
              <a:t>transporta līdzeklis netiek izmantots.</a:t>
            </a:r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 b="1" u="sng" smtClean="0"/>
              <a:t>6.Informācija par precēm un iepakojumu:</a:t>
            </a:r>
          </a:p>
          <a:p>
            <a:pPr>
              <a:buFontTx/>
              <a:buChar char="-"/>
            </a:pPr>
            <a:r>
              <a:rPr lang="lv-LV" smtClean="0"/>
              <a:t>Nosaukums;</a:t>
            </a:r>
          </a:p>
          <a:p>
            <a:pPr>
              <a:buFontTx/>
              <a:buChar char="-"/>
            </a:pPr>
            <a:r>
              <a:rPr lang="lv-LV" smtClean="0"/>
              <a:t>Mērvienība un daudzums;</a:t>
            </a:r>
          </a:p>
          <a:p>
            <a:pPr>
              <a:buFontTx/>
              <a:buChar char="-"/>
            </a:pPr>
            <a:r>
              <a:rPr lang="lv-LV" smtClean="0"/>
              <a:t>Vienas vienības cena (bez PVN);</a:t>
            </a:r>
          </a:p>
          <a:p>
            <a:pPr>
              <a:buFontTx/>
              <a:buChar char="-"/>
            </a:pPr>
            <a:r>
              <a:rPr lang="lv-LV" smtClean="0"/>
              <a:t>Kopējā vērtība (bez PVN);</a:t>
            </a:r>
          </a:p>
          <a:p>
            <a:pPr>
              <a:buFontTx/>
              <a:buChar char="-"/>
            </a:pPr>
            <a:r>
              <a:rPr lang="lv-LV" smtClean="0"/>
              <a:t>Informācija par iepakojumu (iepakojumu veids un svars).</a:t>
            </a:r>
          </a:p>
          <a:p>
            <a:endParaRPr lang="lv-LV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218487" cy="61261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endParaRPr lang="lv-LV" sz="2800" b="1" u="sng" smtClean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lv-LV" sz="2800" b="1" u="sng" smtClean="0"/>
              <a:t>7.Nodokļi un atlaides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lv-LV" sz="2800" smtClean="0"/>
              <a:t>     Dabas resursu nodokli un akcīzes nodokli (ja tādi ir) pavadzīmē norāda atsevišķi.</a:t>
            </a:r>
          </a:p>
          <a:p>
            <a:pPr marL="533400" indent="-533400">
              <a:lnSpc>
                <a:spcPct val="80000"/>
              </a:lnSpc>
            </a:pPr>
            <a:r>
              <a:rPr lang="lv-LV" sz="2800" smtClean="0"/>
              <a:t>Pavadzīmē dabas resursu nodokli norāda tad, ja to aprēķina, noformējot pavadzīmi.</a:t>
            </a:r>
          </a:p>
          <a:p>
            <a:pPr marL="533400" indent="-533400">
              <a:lnSpc>
                <a:spcPct val="80000"/>
              </a:lnSpc>
            </a:pPr>
            <a:r>
              <a:rPr lang="lv-LV" sz="2800" smtClean="0"/>
              <a:t>Akcīzes nodokli pavadzīmē norāda , ja preces sūtītājs ir akcīzes nodokļa maksātājs, un akcīzes nodokli aprēķina, izrakstot pavadzīmi.</a:t>
            </a:r>
          </a:p>
          <a:p>
            <a:pPr marL="533400" indent="-533400">
              <a:lnSpc>
                <a:spcPct val="80000"/>
              </a:lnSpc>
            </a:pPr>
            <a:r>
              <a:rPr lang="lv-LV" sz="2800" smtClean="0"/>
              <a:t>Pavadzīmē norāda piemēroto ieņēmumus samazinošu atlaidi.</a:t>
            </a:r>
          </a:p>
          <a:p>
            <a:pPr marL="533400" indent="-533400">
              <a:lnSpc>
                <a:spcPct val="80000"/>
              </a:lnSpc>
            </a:pPr>
            <a:r>
              <a:rPr lang="lv-LV" sz="2800" smtClean="0"/>
              <a:t>Ja atlaides tiek atskaitītas no preces cenas, tad šo atlaidi pavadzīmē nenorāda.</a:t>
            </a:r>
          </a:p>
          <a:p>
            <a:pPr marL="533400" indent="-533400">
              <a:lnSpc>
                <a:spcPct val="80000"/>
              </a:lnSpc>
            </a:pPr>
            <a:r>
              <a:rPr lang="lv-LV" sz="2800" smtClean="0"/>
              <a:t>Pavadzīmē norāda PVN nodokļa likmi un summu.</a:t>
            </a:r>
            <a:endParaRPr lang="en-US" sz="2800" smtClean="0"/>
          </a:p>
          <a:p>
            <a:pPr marL="533400" indent="-533400">
              <a:lnSpc>
                <a:spcPct val="80000"/>
              </a:lnSpc>
            </a:pPr>
            <a:endParaRPr lang="lv-LV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971</Words>
  <Application>Microsoft Office PowerPoint</Application>
  <PresentationFormat>Slaidrāde ekrānā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Tahoma</vt:lpstr>
      <vt:lpstr>Default Design</vt:lpstr>
      <vt:lpstr>Slaids 1</vt:lpstr>
      <vt:lpstr>Slaids 2</vt:lpstr>
      <vt:lpstr>Slaids 3</vt:lpstr>
      <vt:lpstr>Pavadzīmju rekvizīti</vt:lpstr>
      <vt:lpstr>Slaids 5</vt:lpstr>
      <vt:lpstr>Slaids 6</vt:lpstr>
      <vt:lpstr>Slaids 7</vt:lpstr>
      <vt:lpstr>Slaids 8</vt:lpstr>
      <vt:lpstr>Slaids 9</vt:lpstr>
      <vt:lpstr>Pārējie pavadzīmes rekvizīti</vt:lpstr>
      <vt:lpstr>Slaids 11</vt:lpstr>
      <vt:lpstr>Pavadzīmju reģistrācijas kārtība</vt:lpstr>
      <vt:lpstr>Slaids 13</vt:lpstr>
      <vt:lpstr>Preču pieņemšanas reģistrācijas žurnāls</vt:lpstr>
      <vt:lpstr>Slaids 15</vt:lpstr>
      <vt:lpstr>Preču pieņemšanas reģistrācijas žurnāla sadaļas: </vt:lpstr>
      <vt:lpstr>Slaids 17</vt:lpstr>
      <vt:lpstr>Pieprasījuma – pavadzīmes formas</vt:lpstr>
      <vt:lpstr>Iepirkuma akts</vt:lpstr>
      <vt:lpstr>Iekšējās pavadzīmes</vt:lpstr>
      <vt:lpstr>Slaids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janis</dc:creator>
  <cp:lastModifiedBy>ILVA</cp:lastModifiedBy>
  <cp:revision>48</cp:revision>
  <dcterms:created xsi:type="dcterms:W3CDTF">2012-10-17T20:13:31Z</dcterms:created>
  <dcterms:modified xsi:type="dcterms:W3CDTF">2015-10-21T19:45:28Z</dcterms:modified>
</cp:coreProperties>
</file>