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6" r:id="rId2"/>
    <p:sldId id="267" r:id="rId3"/>
    <p:sldId id="26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68" r:id="rId15"/>
    <p:sldId id="287" r:id="rId16"/>
    <p:sldId id="269" r:id="rId17"/>
    <p:sldId id="271" r:id="rId18"/>
    <p:sldId id="272" r:id="rId19"/>
    <p:sldId id="273" r:id="rId20"/>
    <p:sldId id="276" r:id="rId21"/>
    <p:sldId id="260" r:id="rId22"/>
  </p:sldIdLst>
  <p:sldSz cx="9144000" cy="6858000" type="screen4x3"/>
  <p:notesSz cx="6669088" cy="9820275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F99CC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103" d="100"/>
          <a:sy n="103" d="100"/>
        </p:scale>
        <p:origin x="-2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lv-LV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845CFF14-7690-4260-9D08-CD3AB27F84A0}" type="datetimeFigureOut">
              <a:rPr lang="lv-LV"/>
              <a:pPr/>
              <a:t>2015.10.21.</a:t>
            </a:fld>
            <a:endParaRPr lang="lv-LV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815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lv-LV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32815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4E26191F-DAF5-404D-A477-21C3EC401C58}" type="slidenum">
              <a:rPr lang="lv-LV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lv-LV" smtClean="0"/>
              <a:t>Noklikšķiniet, lai rediģētu šablona apakšvirsraksta stilu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7323E-3765-48D4-B89E-822C1C57757B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287C0-E511-4856-8589-B2C5E4BFBF9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11041-2FF0-4894-A9AE-D749D1B7A11A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F20E9-5705-436A-9D94-768EA25938B2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D0194-41ED-4032-9121-E854BBBCF3B8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7B251-43A5-465F-A376-9DEB95B35F2C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A1430-106D-447E-958B-4D379A855E09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0C300-FD93-410C-9D00-B4762DDFE6E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2663C-B350-4F68-8103-7E91AB2E3CB6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F185D-567F-4CA4-9F7B-7AB325DD585A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C4CD9-6DEE-4088-90DC-DFC237D15E1F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F66"/>
            </a:gs>
            <a:gs pos="100000">
              <a:srgbClr val="CC66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v-LV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504E40D-5C69-41AB-9153-A7C4031492BB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755650" y="836613"/>
            <a:ext cx="77041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v-LV" sz="4000">
                <a:solidFill>
                  <a:schemeClr val="tx2"/>
                </a:solidFill>
              </a:rPr>
              <a:t>Produktu un gatavās produkcijas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4060825" y="2974975"/>
            <a:ext cx="2047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lv-LV" sz="4000"/>
              <a:t>uzskaite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v-LV" b="1" smtClean="0"/>
              <a:t>Pārējie pavadzīmes rekvizīti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lv-LV" sz="2800" smtClean="0"/>
              <a:t>Kopējā summa (cipariem un vārdiem) par kādu izsniegtas preces. (summai ar vārdiem santīmus norāda ar cipariem);</a:t>
            </a:r>
          </a:p>
          <a:p>
            <a:pPr>
              <a:lnSpc>
                <a:spcPct val="90000"/>
              </a:lnSpc>
            </a:pPr>
            <a:r>
              <a:rPr lang="lv-LV" sz="2800" smtClean="0"/>
              <a:t>Par pavadzīmes noformēšanu un preču izsniegšanu atbildīgās personas vārds, uzvārds, paraksts un preču izsniegšanas datums (mēnesi raksta ar vārdiem).</a:t>
            </a:r>
          </a:p>
          <a:p>
            <a:pPr>
              <a:lnSpc>
                <a:spcPct val="90000"/>
              </a:lnSpc>
            </a:pPr>
            <a:r>
              <a:rPr lang="lv-LV" sz="2800" smtClean="0"/>
              <a:t>Par preču saņemšanu atbildīgās personas vārds, uzvārds, paraksts un preču saņemšanas datums (mēnesi raksta ar vārdiem).</a:t>
            </a:r>
            <a:endParaRPr lang="en-US" sz="2800" smtClean="0"/>
          </a:p>
          <a:p>
            <a:pPr>
              <a:lnSpc>
                <a:spcPct val="90000"/>
              </a:lnSpc>
            </a:pPr>
            <a:endParaRPr lang="lv-LV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smtClean="0"/>
              <a:t>Citi speciālajos normatīvajos aktos noteiktie papildu rekvizīti- PVD izsniegts sert. Nr., pārvadāšanas t</a:t>
            </a:r>
            <a:r>
              <a:rPr lang="lv-LV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emperatūras.</a:t>
            </a:r>
            <a:endParaRPr lang="lv-LV" smtClean="0"/>
          </a:p>
          <a:p>
            <a:r>
              <a:rPr lang="lv-LV" smtClean="0"/>
              <a:t>Citi lietotājam nepieciešamie papildu rekvizīti, piemēram, samaksas noteikumi, norēķinu rekvizīti.</a:t>
            </a:r>
          </a:p>
          <a:p>
            <a:endParaRPr lang="lv-LV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v-LV" sz="4000" b="1" smtClean="0"/>
              <a:t>Pavadzīmju reģistrācijas kārtība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lv-LV" smtClean="0"/>
              <a:t>Pavadzīmes jāreģistrē pavadzīmju noformēšanas vai saņemšanas dienā pavadzīmju reģistrā.</a:t>
            </a:r>
          </a:p>
          <a:p>
            <a:pPr>
              <a:lnSpc>
                <a:spcPct val="90000"/>
              </a:lnSpc>
            </a:pPr>
            <a:r>
              <a:rPr lang="lv-LV" smtClean="0"/>
              <a:t>Pavadzīmes ir jāreģistrē arī tiem nodokļu maksātājiem (saņēmējiem), kas paši saviem darījumiem pavadzīmes nenoformē, bet saņem kā attaisnojuma dokumentu par iepirktām vai citādi saņemtām precēm.</a:t>
            </a:r>
            <a:endParaRPr lang="en-GB" smtClean="0"/>
          </a:p>
          <a:p>
            <a:pPr>
              <a:lnSpc>
                <a:spcPct val="90000"/>
              </a:lnSpc>
            </a:pPr>
            <a:endParaRPr lang="lv-LV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smtClean="0"/>
              <a:t>Pavadzīmju reģistrāciju var kārtot arī elektroniski. </a:t>
            </a:r>
          </a:p>
          <a:p>
            <a:r>
              <a:rPr lang="lv-LV" smtClean="0"/>
              <a:t>Mēneša pēdējā darba dienā informācija ir izdrukājama un brošējama hronoloģiskā secībā.</a:t>
            </a:r>
          </a:p>
          <a:p>
            <a:endParaRPr lang="lv-LV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v-LV" sz="4000" smtClean="0"/>
              <a:t>Preču pieņemšanas reģistrācijas žurnāls</a:t>
            </a:r>
            <a:endParaRPr lang="en-US" sz="4000" smtClean="0"/>
          </a:p>
        </p:txBody>
      </p:sp>
      <p:sp>
        <p:nvSpPr>
          <p:cNvPr id="14339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lv-LV" smtClean="0"/>
              <a:t>1.Katrā ēdināšanas uzņēmumā pārtikas preces ir jāreģistrē reģistrācijas žurnālā, lai varētu izsekot, cik ilgā laikā tās realizē uzņēmumā.</a:t>
            </a:r>
          </a:p>
          <a:p>
            <a:pPr>
              <a:buFontTx/>
              <a:buNone/>
            </a:pPr>
            <a:r>
              <a:rPr lang="lv-LV" smtClean="0"/>
              <a:t>   Ja ir datorizētā uzskaite, tad jebkurā mirklī var uzzināt konkrētās preces atlikumu un plānot pasūtījumu.</a:t>
            </a:r>
          </a:p>
          <a:p>
            <a:pPr>
              <a:buFontTx/>
              <a:buNone/>
            </a:pPr>
            <a:r>
              <a:rPr lang="lv-LV" smtClean="0"/>
              <a:t>2.Žurnālu pieprasa VID, lai kontrolētu PVN un atlaižu summas. Žurnāla lapas ir numurētas, cauršūtas un zīmogotas.</a:t>
            </a:r>
          </a:p>
          <a:p>
            <a:pPr>
              <a:buFontTx/>
              <a:buNone/>
            </a:pPr>
            <a:endParaRPr lang="lv-LV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49156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27088" y="836613"/>
            <a:ext cx="4581525" cy="3038475"/>
          </a:xfrm>
          <a:noFill/>
          <a:ln/>
        </p:spPr>
      </p:pic>
      <p:pic>
        <p:nvPicPr>
          <p:cNvPr id="49157" name="Picture 5"/>
          <p:cNvPicPr>
            <a:picLocks noChangeAspect="1" noChangeArrowheads="1"/>
          </p:cNvPicPr>
          <p:nvPr/>
        </p:nvPicPr>
        <p:blipFill>
          <a:blip r:embed="rId3" cstate="print">
            <a:lum bright="-18000"/>
          </a:blip>
          <a:srcRect/>
          <a:stretch>
            <a:fillRect/>
          </a:stretch>
        </p:blipFill>
        <p:spPr bwMode="auto">
          <a:xfrm>
            <a:off x="5148263" y="3933825"/>
            <a:ext cx="3382962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atura vietturis 2"/>
          <p:cNvSpPr>
            <a:spLocks noGrp="1"/>
          </p:cNvSpPr>
          <p:nvPr>
            <p:ph idx="1"/>
          </p:nvPr>
        </p:nvSpPr>
        <p:spPr>
          <a:xfrm>
            <a:off x="468313" y="1268413"/>
            <a:ext cx="8229600" cy="4886325"/>
          </a:xfrm>
        </p:spPr>
        <p:txBody>
          <a:bodyPr/>
          <a:lstStyle/>
          <a:p>
            <a:r>
              <a:rPr lang="lv-LV" sz="2400" smtClean="0"/>
              <a:t>datums</a:t>
            </a:r>
          </a:p>
          <a:p>
            <a:r>
              <a:rPr lang="lv-LV" sz="2400" smtClean="0"/>
              <a:t>Nr.p.k.</a:t>
            </a:r>
          </a:p>
          <a:p>
            <a:r>
              <a:rPr lang="lv-LV" sz="2400" smtClean="0"/>
              <a:t>darījuma partneris</a:t>
            </a:r>
          </a:p>
          <a:p>
            <a:r>
              <a:rPr lang="lv-LV" sz="2400" smtClean="0"/>
              <a:t>pavadzīmes (datums un numurs)</a:t>
            </a:r>
          </a:p>
          <a:p>
            <a:r>
              <a:rPr lang="lv-LV" sz="2400" smtClean="0"/>
              <a:t>darījuma apraksts</a:t>
            </a:r>
          </a:p>
          <a:p>
            <a:r>
              <a:rPr lang="lv-LV" sz="2400" smtClean="0"/>
              <a:t>preču pavadzīmē norādītā darījuma vērtība ( bez PVN)</a:t>
            </a:r>
          </a:p>
          <a:p>
            <a:r>
              <a:rPr lang="lv-LV" sz="2400" smtClean="0"/>
              <a:t>dabas resursu nodoklis</a:t>
            </a:r>
          </a:p>
          <a:p>
            <a:r>
              <a:rPr lang="lv-LV" sz="2400" smtClean="0"/>
              <a:t>akcīzes nodoklis</a:t>
            </a:r>
          </a:p>
          <a:p>
            <a:r>
              <a:rPr lang="lv-LV" sz="2400" smtClean="0"/>
              <a:t>atlaide</a:t>
            </a:r>
          </a:p>
          <a:p>
            <a:r>
              <a:rPr lang="lv-LV" sz="2400" smtClean="0"/>
              <a:t>PVN summa</a:t>
            </a:r>
          </a:p>
          <a:p>
            <a:r>
              <a:rPr lang="lv-LV" sz="2400" smtClean="0"/>
              <a:t>kopējā summa (ieskaitot PVN)</a:t>
            </a:r>
          </a:p>
          <a:p>
            <a:r>
              <a:rPr lang="lv-LV" sz="2400" smtClean="0"/>
              <a:t>citi nepieciešamie rekvizīti</a:t>
            </a:r>
          </a:p>
          <a:p>
            <a:pPr eaLnBrk="1" hangingPunct="1">
              <a:buFontTx/>
              <a:buNone/>
            </a:pPr>
            <a:endParaRPr lang="en-US" sz="2400" smtClean="0"/>
          </a:p>
        </p:txBody>
      </p:sp>
      <p:sp>
        <p:nvSpPr>
          <p:cNvPr id="15363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4000" smtClean="0"/>
              <a:t>Preču pieņemšanas reģistrācijas žurnāla sadaļas:</a:t>
            </a:r>
            <a:br>
              <a:rPr lang="lv-LV" sz="4000" smtClean="0"/>
            </a:br>
            <a:endParaRPr lang="lv-LV" sz="4000" smtClean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30" name="Group 46"/>
          <p:cNvGraphicFramePr>
            <a:graphicFrameLocks noGrp="1"/>
          </p:cNvGraphicFramePr>
          <p:nvPr>
            <p:ph idx="4294967295"/>
          </p:nvPr>
        </p:nvGraphicFramePr>
        <p:xfrm>
          <a:off x="457200" y="692150"/>
          <a:ext cx="8229600" cy="5726113"/>
        </p:xfrm>
        <a:graphic>
          <a:graphicData uri="http://schemas.openxmlformats.org/drawingml/2006/table">
            <a:tbl>
              <a:tblPr/>
              <a:tblGrid>
                <a:gridCol w="495300"/>
                <a:gridCol w="1346200"/>
                <a:gridCol w="1276350"/>
                <a:gridCol w="1346200"/>
                <a:gridCol w="1206500"/>
                <a:gridCol w="1203325"/>
                <a:gridCol w="1355725"/>
              </a:tblGrid>
              <a:tr h="145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Nr.p.k.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Produkta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nosaukums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Iepakojuma,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fasējuma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kontrole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Marķējuma kontrole, temperatūras režīma ievērošana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Produkta kontrole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Pavaddoku­mentu kontrole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Preču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pieņemšana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vai izbrāķē-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šana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47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Svaiga liellopu gaļa vakuuma iepakojumā</a:t>
                      </a:r>
                      <a:endParaRPr kumimoji="0" lang="en-US" sz="14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Iepakojums nebojāts, nav uzpūties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Ir atbilstošs derīguma termiņš, t° režīms ievērots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Pēc atvēršanas -smarža, krāsa neizmainīta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Ir  pavad-dokumenti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 izcelsmi apliecinoši dokumenti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Atzīme preču pieņemšanas žurnālā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50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Svaigi augļi-āboli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Tīras kastes, bez smiltīm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Nav uz kastes marķējuma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Bojājuma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pazīmes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nekonstatē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Ir  pavad-dokumenti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 izcelsmi apliecinoši dokumenti</a:t>
                      </a:r>
                      <a:endParaRPr kumimoji="0" lang="en-US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Atzīme preču pieņemšanas žurnālā</a:t>
                      </a:r>
                      <a:endParaRPr kumimoji="0" lang="en-US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8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0" lang="lv-LV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Sviests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Paciņas folija bojāta, sviests iztecējis ārpus iepakojuma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Ir atbilstošs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Derīguma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termiņš,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t° režīms nav ievērots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Konsistence mīksta, paciņa -"tek"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Ir  pavad-dokumenti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 izcelsmi apliecinoši dokumenti</a:t>
                      </a:r>
                      <a:endParaRPr kumimoji="0" lang="en-US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Atzīme preču brāķēšanas žurnālā, prece tiek atgriezta atpakaļ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31" name="Text Box 47"/>
          <p:cNvSpPr txBox="1">
            <a:spLocks noChangeArrowheads="1"/>
          </p:cNvSpPr>
          <p:nvPr/>
        </p:nvSpPr>
        <p:spPr bwMode="auto">
          <a:xfrm>
            <a:off x="468313" y="0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v-LV" sz="2000" b="1">
                <a:solidFill>
                  <a:schemeClr val="tx2"/>
                </a:solidFill>
              </a:rPr>
              <a:t>Produktu (izejvielu) atbilstības kritēriji tos pieņemot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lv-LV" sz="4000" b="1" smtClean="0"/>
              <a:t>Pieprasījuma – pavadzīmes formas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lv-LV" sz="2800" smtClean="0"/>
              <a:t>1</a:t>
            </a:r>
            <a:r>
              <a:rPr lang="lv-LV" sz="1800" smtClean="0"/>
              <a:t>. </a:t>
            </a:r>
            <a:r>
              <a:rPr lang="lv-LV" sz="2800" smtClean="0"/>
              <a:t>Ja prece tiek saņemta no vairumtirgotājiem un tiešajiem ražotājiem, tad darījumu apliecinošs dokuments ir pavadzīme</a:t>
            </a:r>
            <a:r>
              <a:rPr lang="lv-LV" sz="2800" i="1" smtClean="0"/>
              <a:t> – rēķins</a:t>
            </a:r>
            <a:r>
              <a:rPr lang="lv-LV" sz="2800" smtClean="0"/>
              <a:t>. Maksāšanas veids - pārskaitījums.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lv-LV" sz="2800" smtClean="0"/>
              <a:t>2. </a:t>
            </a:r>
            <a:r>
              <a:rPr lang="en-GB" sz="2800" smtClean="0"/>
              <a:t>Ja pārtikas produkti tiek pirkti veikalā, maksājot skaidrā naudā vai ar karti, tad par darījumu apliecinošo dokumentu tiek pieņemts </a:t>
            </a:r>
            <a:r>
              <a:rPr lang="en-GB" sz="2800" i="1" smtClean="0"/>
              <a:t>EKA čeks</a:t>
            </a:r>
            <a:r>
              <a:rPr lang="en-GB" sz="2800" smtClean="0"/>
              <a:t> un darījuma kvīts</a:t>
            </a:r>
            <a:r>
              <a:rPr lang="lv-LV" sz="2800" smtClean="0"/>
              <a:t>.</a:t>
            </a:r>
            <a:r>
              <a:rPr lang="en-US" sz="2800" smtClean="0"/>
              <a:t> </a:t>
            </a:r>
            <a:endParaRPr lang="lv-LV" sz="28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lv-LV" sz="2800" smtClean="0"/>
              <a:t>3. Preču pirkumi no zemnieku saimniecībām (privātpersonām) jānoformē ar iepirkuma</a:t>
            </a:r>
            <a:r>
              <a:rPr lang="lv-LV" sz="2800" i="1" smtClean="0"/>
              <a:t> </a:t>
            </a:r>
            <a:r>
              <a:rPr lang="lv-LV" sz="2800" smtClean="0"/>
              <a:t>aktu un pavadzīmi – rēķinu. </a:t>
            </a:r>
            <a:endParaRPr lang="lv-LV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lv-LV" b="1" smtClean="0"/>
              <a:t>Iepirkuma akts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lv-LV" sz="2000" smtClean="0"/>
              <a:t>Iepirkuma aktu raksta divos eksemplāros. Jāaizpilda šādi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lv-LV" sz="2000" smtClean="0"/>
              <a:t>rekvizīti:</a:t>
            </a:r>
          </a:p>
          <a:p>
            <a:pPr>
              <a:lnSpc>
                <a:spcPct val="80000"/>
              </a:lnSpc>
            </a:pPr>
            <a:r>
              <a:rPr lang="lv-LV" sz="2000" smtClean="0"/>
              <a:t>akta numurs</a:t>
            </a:r>
          </a:p>
          <a:p>
            <a:pPr>
              <a:lnSpc>
                <a:spcPct val="80000"/>
              </a:lnSpc>
            </a:pPr>
            <a:r>
              <a:rPr lang="lv-LV" sz="2000" smtClean="0"/>
              <a:t>akta aizpildīšanas datums</a:t>
            </a:r>
          </a:p>
          <a:p>
            <a:pPr>
              <a:lnSpc>
                <a:spcPct val="80000"/>
              </a:lnSpc>
            </a:pPr>
            <a:r>
              <a:rPr lang="lv-LV" sz="2000" smtClean="0"/>
              <a:t>uzņēmuma nosaukums un reģistrācijas numurs</a:t>
            </a:r>
          </a:p>
          <a:p>
            <a:pPr>
              <a:lnSpc>
                <a:spcPct val="80000"/>
              </a:lnSpc>
            </a:pPr>
            <a:r>
              <a:rPr lang="lv-LV" sz="2000" smtClean="0"/>
              <a:t>ieņemamais amats un personas dati</a:t>
            </a:r>
          </a:p>
          <a:p>
            <a:pPr>
              <a:lnSpc>
                <a:spcPct val="80000"/>
              </a:lnSpc>
            </a:pPr>
            <a:r>
              <a:rPr lang="lv-LV" sz="2000" smtClean="0"/>
              <a:t>no kā iepirkta prece, personas dati</a:t>
            </a:r>
          </a:p>
          <a:p>
            <a:pPr>
              <a:lnSpc>
                <a:spcPct val="80000"/>
              </a:lnSpc>
            </a:pPr>
            <a:r>
              <a:rPr lang="lv-LV" sz="2000" smtClean="0"/>
              <a:t>preces nosaukums</a:t>
            </a:r>
          </a:p>
          <a:p>
            <a:pPr>
              <a:lnSpc>
                <a:spcPct val="80000"/>
              </a:lnSpc>
            </a:pPr>
            <a:r>
              <a:rPr lang="lv-LV" sz="2000" smtClean="0"/>
              <a:t>mērvienība</a:t>
            </a:r>
          </a:p>
          <a:p>
            <a:pPr>
              <a:lnSpc>
                <a:spcPct val="80000"/>
              </a:lnSpc>
            </a:pPr>
            <a:r>
              <a:rPr lang="lv-LV" sz="2000" smtClean="0"/>
              <a:t>daudzums</a:t>
            </a:r>
          </a:p>
          <a:p>
            <a:pPr>
              <a:lnSpc>
                <a:spcPct val="80000"/>
              </a:lnSpc>
            </a:pPr>
            <a:r>
              <a:rPr lang="lv-LV" sz="2000" smtClean="0"/>
              <a:t>cena</a:t>
            </a:r>
          </a:p>
          <a:p>
            <a:pPr>
              <a:lnSpc>
                <a:spcPct val="80000"/>
              </a:lnSpc>
            </a:pPr>
            <a:r>
              <a:rPr lang="lv-LV" sz="2000" smtClean="0"/>
              <a:t>aprēķina summa</a:t>
            </a:r>
          </a:p>
          <a:p>
            <a:pPr>
              <a:lnSpc>
                <a:spcPct val="80000"/>
              </a:lnSpc>
            </a:pPr>
            <a:r>
              <a:rPr lang="lv-LV" sz="2000" smtClean="0"/>
              <a:t>pārdevēja un naudas maksātāja paraksti</a:t>
            </a:r>
          </a:p>
          <a:p>
            <a:pPr>
              <a:lnSpc>
                <a:spcPct val="80000"/>
              </a:lnSpc>
              <a:buFontTx/>
              <a:buNone/>
            </a:pPr>
            <a:endParaRPr lang="lv-LV" sz="20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 smtClean="0"/>
              <a:t>Iepirkuma aktu reģistrē tāpat kā pavadzīmi – rēķinu, tas ir „Preču</a:t>
            </a:r>
            <a:r>
              <a:rPr lang="lv-LV" sz="2400" smtClean="0"/>
              <a:t> </a:t>
            </a:r>
            <a:r>
              <a:rPr lang="en-GB" sz="2400" smtClean="0"/>
              <a:t>reģistrācijas žurnālā.”</a:t>
            </a:r>
            <a:endParaRPr lang="en-US" sz="2400" smtClean="0"/>
          </a:p>
          <a:p>
            <a:pPr>
              <a:lnSpc>
                <a:spcPct val="80000"/>
              </a:lnSpc>
              <a:buFontTx/>
              <a:buNone/>
            </a:pPr>
            <a:endParaRPr lang="lv-LV" sz="2400" smtClean="0"/>
          </a:p>
          <a:p>
            <a:pPr>
              <a:lnSpc>
                <a:spcPct val="80000"/>
              </a:lnSpc>
              <a:buFontTx/>
              <a:buNone/>
            </a:pPr>
            <a:endParaRPr lang="lv-LV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3315" name="Satura vietturis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>
              <a:buFontTx/>
              <a:buNone/>
            </a:pPr>
            <a:endParaRPr lang="lv-LV" sz="2400" smtClean="0"/>
          </a:p>
          <a:p>
            <a:pPr>
              <a:buFontTx/>
              <a:buNone/>
            </a:pPr>
            <a:r>
              <a:rPr lang="lv-LV" sz="2400" smtClean="0"/>
              <a:t>Pavadzīmju lietotāji ir nodokļu maksātāji, kas veic</a:t>
            </a:r>
          </a:p>
          <a:p>
            <a:pPr>
              <a:buFontTx/>
              <a:buNone/>
            </a:pPr>
            <a:r>
              <a:rPr lang="lv-LV" sz="2400" smtClean="0"/>
              <a:t>saimniecisko darbību.</a:t>
            </a:r>
          </a:p>
          <a:p>
            <a:pPr>
              <a:buFontTx/>
              <a:buNone/>
            </a:pPr>
            <a:r>
              <a:rPr lang="lv-LV" sz="2800" smtClean="0"/>
              <a:t>Pavadzīmi noformē šādiem darījumiem:</a:t>
            </a:r>
          </a:p>
          <a:p>
            <a:endParaRPr lang="lv-LV" sz="2800" smtClean="0"/>
          </a:p>
          <a:p>
            <a:r>
              <a:rPr lang="lv-LV" sz="2800" smtClean="0"/>
              <a:t>preču piegādei (pārdošanai);</a:t>
            </a:r>
          </a:p>
          <a:p>
            <a:r>
              <a:rPr lang="lv-LV" sz="2800" smtClean="0"/>
              <a:t>preču izsniegšanai citam nodokļu maksātājam (piemēram, pārstrādei, glabāšanai) ;</a:t>
            </a:r>
          </a:p>
          <a:p>
            <a:r>
              <a:rPr lang="lv-LV" sz="2800" smtClean="0"/>
              <a:t>preču pārvietošanai (transportēšanai); </a:t>
            </a:r>
          </a:p>
          <a:p>
            <a:r>
              <a:rPr lang="lv-LV" sz="2800" smtClean="0"/>
              <a:t>darījumiem, kas noteikti akcīzes preču apriti reglamentējošajos normatīvajos aktos.</a:t>
            </a:r>
          </a:p>
          <a:p>
            <a:pPr eaLnBrk="1" hangingPunct="1">
              <a:buFontTx/>
              <a:buNone/>
            </a:pPr>
            <a:endParaRPr lang="en-US" sz="2800" smtClean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lv-LV" b="1" smtClean="0"/>
              <a:t>Iekšējās pavadzīmes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lv-LV" smtClean="0"/>
              <a:t>Iekšējās pavadzīmes ēdināšanas uzņēmumā izmanto, lai preces aizsūtītu filiālēm vai arī lielajos uzņēmumos no vienas materiālatbildīgās personas otrai materiālatbildīgajai personai</a:t>
            </a:r>
            <a:r>
              <a:rPr lang="en-US" smtClean="0"/>
              <a:t> </a:t>
            </a:r>
            <a:endParaRPr lang="lv-LV" smtClean="0"/>
          </a:p>
          <a:p>
            <a:r>
              <a:rPr lang="lv-LV" smtClean="0"/>
              <a:t>Iekšējās pavadzīmes ir preču iekšējās pārvietošanas attaisnojuma dokuments  uzņēmumā. </a:t>
            </a:r>
            <a:endParaRPr lang="en-US" smtClean="0"/>
          </a:p>
          <a:p>
            <a:endParaRPr lang="lv-LV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250825" y="1989138"/>
            <a:ext cx="8353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v-LV" sz="3600"/>
              <a:t>Paldies par uzmanību!!!</a:t>
            </a:r>
          </a:p>
        </p:txBody>
      </p:sp>
      <p:pic>
        <p:nvPicPr>
          <p:cNvPr id="22532" name="Picture 4" descr="091bd43b8c6ade9e3f27a11cd8b720b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3800" y="2708275"/>
            <a:ext cx="325755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atura vietturis 2"/>
          <p:cNvSpPr>
            <a:spLocks noGrp="1"/>
          </p:cNvSpPr>
          <p:nvPr>
            <p:ph idx="1"/>
          </p:nvPr>
        </p:nvSpPr>
        <p:spPr>
          <a:xfrm>
            <a:off x="468313" y="908050"/>
            <a:ext cx="8229600" cy="55768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lv-LV" sz="2000" smtClean="0"/>
              <a:t> </a:t>
            </a:r>
            <a:endParaRPr lang="en-US" sz="2000" smtClean="0"/>
          </a:p>
        </p:txBody>
      </p:sp>
      <p:grpSp>
        <p:nvGrpSpPr>
          <p:cNvPr id="11268" name="Group 4"/>
          <p:cNvGrpSpPr>
            <a:grpSpLocks noChangeAspect="1"/>
          </p:cNvGrpSpPr>
          <p:nvPr/>
        </p:nvGrpSpPr>
        <p:grpSpPr bwMode="auto">
          <a:xfrm>
            <a:off x="395288" y="1995488"/>
            <a:ext cx="8101012" cy="4862512"/>
            <a:chOff x="1822" y="1314"/>
            <a:chExt cx="9119" cy="5760"/>
          </a:xfrm>
        </p:grpSpPr>
        <p:sp>
          <p:nvSpPr>
            <p:cNvPr id="11269" name="AutoShape 5"/>
            <p:cNvSpPr>
              <a:spLocks noChangeAspect="1" noChangeArrowheads="1"/>
            </p:cNvSpPr>
            <p:nvPr/>
          </p:nvSpPr>
          <p:spPr bwMode="auto">
            <a:xfrm>
              <a:off x="1822" y="1314"/>
              <a:ext cx="9119" cy="57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0" name="Text Box 6"/>
            <p:cNvSpPr txBox="1">
              <a:spLocks noChangeArrowheads="1"/>
            </p:cNvSpPr>
            <p:nvPr/>
          </p:nvSpPr>
          <p:spPr bwMode="auto">
            <a:xfrm>
              <a:off x="4882" y="1314"/>
              <a:ext cx="2399" cy="5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lv-LV">
                  <a:latin typeface="Times New Roman" pitchFamily="18" charset="0"/>
                </a:rPr>
                <a:t>P</a:t>
              </a:r>
              <a:r>
                <a:rPr lang="en-US">
                  <a:latin typeface="Times New Roman" pitchFamily="18" charset="0"/>
                </a:rPr>
                <a:t>avadzīme - rēķins</a:t>
              </a:r>
            </a:p>
          </p:txBody>
        </p:sp>
        <p:sp>
          <p:nvSpPr>
            <p:cNvPr id="11271" name="Text Box 7"/>
            <p:cNvSpPr txBox="1">
              <a:spLocks noChangeArrowheads="1"/>
            </p:cNvSpPr>
            <p:nvPr/>
          </p:nvSpPr>
          <p:spPr bwMode="auto">
            <a:xfrm>
              <a:off x="2181" y="2393"/>
              <a:ext cx="2039" cy="7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>
                  <a:latin typeface="Times New Roman" pitchFamily="18" charset="0"/>
                </a:rPr>
                <a:t>Transporta pavaddokuments</a:t>
              </a:r>
              <a:r>
                <a:rPr lang="en-US" sz="1200">
                  <a:latin typeface="Tahoma" pitchFamily="34" charset="0"/>
                </a:rPr>
                <a:t> </a:t>
              </a:r>
              <a:endParaRPr lang="en-US">
                <a:latin typeface="Tahoma" pitchFamily="34" charset="0"/>
              </a:endParaRPr>
            </a:p>
          </p:txBody>
        </p:sp>
        <p:sp>
          <p:nvSpPr>
            <p:cNvPr id="11272" name="Text Box 8"/>
            <p:cNvSpPr txBox="1">
              <a:spLocks noChangeArrowheads="1"/>
            </p:cNvSpPr>
            <p:nvPr/>
          </p:nvSpPr>
          <p:spPr bwMode="auto">
            <a:xfrm>
              <a:off x="5181" y="2393"/>
              <a:ext cx="2040" cy="108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>
                  <a:latin typeface="Times New Roman" pitchFamily="18" charset="0"/>
                </a:rPr>
                <a:t>Grāmatvedības attaisnojuma dokuments</a:t>
              </a:r>
            </a:p>
          </p:txBody>
        </p:sp>
        <p:sp>
          <p:nvSpPr>
            <p:cNvPr id="11273" name="Text Box 9"/>
            <p:cNvSpPr txBox="1">
              <a:spLocks noChangeArrowheads="1"/>
            </p:cNvSpPr>
            <p:nvPr/>
          </p:nvSpPr>
          <p:spPr bwMode="auto">
            <a:xfrm>
              <a:off x="8301" y="2393"/>
              <a:ext cx="2400" cy="252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>
                  <a:latin typeface="Times New Roman" pitchFamily="18" charset="0"/>
                </a:rPr>
                <a:t>Pievienotās vērtības nodokļa rēķins darījumiem iekšzemē</a:t>
              </a:r>
              <a:endParaRPr lang="en-US" sz="1600">
                <a:latin typeface="Tahoma" pitchFamily="34" charset="0"/>
              </a:endParaRPr>
            </a:p>
          </p:txBody>
        </p:sp>
        <p:sp>
          <p:nvSpPr>
            <p:cNvPr id="11274" name="Text Box 10"/>
            <p:cNvSpPr txBox="1">
              <a:spLocks noChangeArrowheads="1"/>
            </p:cNvSpPr>
            <p:nvPr/>
          </p:nvSpPr>
          <p:spPr bwMode="auto">
            <a:xfrm>
              <a:off x="5181" y="4014"/>
              <a:ext cx="2160" cy="5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>
                  <a:latin typeface="Times New Roman" pitchFamily="18" charset="0"/>
                </a:rPr>
                <a:t>Preču izsniegšanai</a:t>
              </a:r>
              <a:endParaRPr lang="en-US">
                <a:latin typeface="Tahoma" pitchFamily="34" charset="0"/>
              </a:endParaRPr>
            </a:p>
          </p:txBody>
        </p:sp>
        <p:sp>
          <p:nvSpPr>
            <p:cNvPr id="11275" name="Text Box 11"/>
            <p:cNvSpPr txBox="1">
              <a:spLocks noChangeArrowheads="1"/>
            </p:cNvSpPr>
            <p:nvPr/>
          </p:nvSpPr>
          <p:spPr bwMode="auto">
            <a:xfrm>
              <a:off x="5181" y="4913"/>
              <a:ext cx="204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>
                  <a:latin typeface="Times New Roman" pitchFamily="18" charset="0"/>
                </a:rPr>
                <a:t>Preču saņemšanai</a:t>
              </a:r>
              <a:endParaRPr lang="en-US" sz="1600">
                <a:latin typeface="Tahoma" pitchFamily="34" charset="0"/>
              </a:endParaRPr>
            </a:p>
          </p:txBody>
        </p:sp>
        <p:sp>
          <p:nvSpPr>
            <p:cNvPr id="11276" name="Text Box 12"/>
            <p:cNvSpPr txBox="1">
              <a:spLocks noChangeArrowheads="1"/>
            </p:cNvSpPr>
            <p:nvPr/>
          </p:nvSpPr>
          <p:spPr bwMode="auto">
            <a:xfrm>
              <a:off x="5181" y="5814"/>
              <a:ext cx="2040" cy="5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>
                  <a:latin typeface="Times New Roman" pitchFamily="18" charset="0"/>
                </a:rPr>
                <a:t>Rēķins</a:t>
              </a:r>
              <a:endParaRPr lang="en-US">
                <a:latin typeface="Tahoma" pitchFamily="34" charset="0"/>
              </a:endParaRPr>
            </a:p>
          </p:txBody>
        </p:sp>
        <p:sp>
          <p:nvSpPr>
            <p:cNvPr id="11277" name="Text Box 13"/>
            <p:cNvSpPr txBox="1">
              <a:spLocks noChangeArrowheads="1"/>
            </p:cNvSpPr>
            <p:nvPr/>
          </p:nvSpPr>
          <p:spPr bwMode="auto">
            <a:xfrm>
              <a:off x="2181" y="3654"/>
              <a:ext cx="2040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>
                  <a:latin typeface="Times New Roman" pitchFamily="18" charset="0"/>
                </a:rPr>
                <a:t>Apliecina izcelsmi un piederību</a:t>
              </a:r>
              <a:endParaRPr lang="en-US" sz="1600">
                <a:latin typeface="Tahoma" pitchFamily="34" charset="0"/>
              </a:endParaRPr>
            </a:p>
          </p:txBody>
        </p:sp>
        <p:sp>
          <p:nvSpPr>
            <p:cNvPr id="11278" name="Line 14"/>
            <p:cNvSpPr>
              <a:spLocks noChangeShapeType="1"/>
            </p:cNvSpPr>
            <p:nvPr/>
          </p:nvSpPr>
          <p:spPr bwMode="auto">
            <a:xfrm>
              <a:off x="6141" y="1853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9" name="Line 15"/>
            <p:cNvSpPr>
              <a:spLocks noChangeShapeType="1"/>
            </p:cNvSpPr>
            <p:nvPr/>
          </p:nvSpPr>
          <p:spPr bwMode="auto">
            <a:xfrm flipH="1">
              <a:off x="3082" y="1674"/>
              <a:ext cx="1741" cy="7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0" name="Line 16"/>
            <p:cNvSpPr>
              <a:spLocks noChangeShapeType="1"/>
            </p:cNvSpPr>
            <p:nvPr/>
          </p:nvSpPr>
          <p:spPr bwMode="auto">
            <a:xfrm>
              <a:off x="7222" y="1494"/>
              <a:ext cx="2279" cy="8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Line 17"/>
            <p:cNvSpPr>
              <a:spLocks noChangeShapeType="1"/>
            </p:cNvSpPr>
            <p:nvPr/>
          </p:nvSpPr>
          <p:spPr bwMode="auto">
            <a:xfrm flipH="1">
              <a:off x="4821" y="2935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Line 18"/>
            <p:cNvSpPr>
              <a:spLocks noChangeShapeType="1"/>
            </p:cNvSpPr>
            <p:nvPr/>
          </p:nvSpPr>
          <p:spPr bwMode="auto">
            <a:xfrm>
              <a:off x="4821" y="2935"/>
              <a:ext cx="1" cy="30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Line 19"/>
            <p:cNvSpPr>
              <a:spLocks noChangeShapeType="1"/>
            </p:cNvSpPr>
            <p:nvPr/>
          </p:nvSpPr>
          <p:spPr bwMode="auto">
            <a:xfrm>
              <a:off x="4821" y="437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Line 20"/>
            <p:cNvSpPr>
              <a:spLocks noChangeShapeType="1"/>
            </p:cNvSpPr>
            <p:nvPr/>
          </p:nvSpPr>
          <p:spPr bwMode="auto">
            <a:xfrm>
              <a:off x="4821" y="527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5" name="Line 21"/>
            <p:cNvSpPr>
              <a:spLocks noChangeShapeType="1"/>
            </p:cNvSpPr>
            <p:nvPr/>
          </p:nvSpPr>
          <p:spPr bwMode="auto">
            <a:xfrm>
              <a:off x="4821" y="5995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6" name="Line 22"/>
            <p:cNvSpPr>
              <a:spLocks noChangeShapeType="1"/>
            </p:cNvSpPr>
            <p:nvPr/>
          </p:nvSpPr>
          <p:spPr bwMode="auto">
            <a:xfrm flipH="1">
              <a:off x="1822" y="2754"/>
              <a:ext cx="35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7" name="Line 23"/>
            <p:cNvSpPr>
              <a:spLocks noChangeShapeType="1"/>
            </p:cNvSpPr>
            <p:nvPr/>
          </p:nvSpPr>
          <p:spPr bwMode="auto">
            <a:xfrm>
              <a:off x="1822" y="2754"/>
              <a:ext cx="0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8" name="Line 24"/>
            <p:cNvSpPr>
              <a:spLocks noChangeShapeType="1"/>
            </p:cNvSpPr>
            <p:nvPr/>
          </p:nvSpPr>
          <p:spPr bwMode="auto">
            <a:xfrm>
              <a:off x="1822" y="4194"/>
              <a:ext cx="35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2700338" y="260350"/>
            <a:ext cx="4537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v-LV" sz="3600"/>
              <a:t>Pavadzīme- rēķins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v-LV" b="1" smtClean="0"/>
              <a:t>Pavadzīmju rekvizīti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lv-LV" sz="2800" b="1" u="sng" smtClean="0"/>
              <a:t>1.Dokumenta nosaukums, numurs, datums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lv-LV" sz="2800" b="1" u="sng" smtClean="0"/>
              <a:t>2.Ziņas par preču piegādātāju, izsniedzēju vai pārvietotāju</a:t>
            </a:r>
            <a:r>
              <a:rPr lang="lv-LV" sz="2800" smtClean="0"/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lv-LV" sz="2800" smtClean="0"/>
              <a:t>-  nosaukums (fiziskai personai – vārds, uzvārds);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lv-LV" sz="2800" smtClean="0"/>
              <a:t>Nodokļa maksātāja reģistrācijas kods( PVN maksātājam- PVN maksātāja reģistrācijas numurs).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lv-LV" sz="2800" smtClean="0"/>
              <a:t>Juridiskā adrese (fiziskai personai – deklarētā dzīvesvieta)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lv-LV" sz="2800" smtClean="0"/>
              <a:t>Preču izsniegšanas vietas adrese.</a:t>
            </a:r>
            <a:endParaRPr lang="en-US" sz="2800" smtClean="0"/>
          </a:p>
          <a:p>
            <a:pPr>
              <a:lnSpc>
                <a:spcPct val="90000"/>
              </a:lnSpc>
            </a:pPr>
            <a:endParaRPr lang="lv-LV" sz="2800" smtClean="0"/>
          </a:p>
          <a:p>
            <a:pPr>
              <a:lnSpc>
                <a:spcPct val="90000"/>
              </a:lnSpc>
            </a:pPr>
            <a:endParaRPr lang="lv-LV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lv-LV" b="1" u="sng" smtClean="0"/>
              <a:t>3.Ziņas par preču saņēmēju</a:t>
            </a:r>
          </a:p>
          <a:p>
            <a:pPr>
              <a:buFontTx/>
              <a:buNone/>
            </a:pPr>
            <a:r>
              <a:rPr lang="lv-LV" sz="2800" smtClean="0"/>
              <a:t>-   Nosaukums (fiziskai personai – vārds, uzvārds);</a:t>
            </a:r>
          </a:p>
          <a:p>
            <a:pPr>
              <a:buFontTx/>
              <a:buChar char="-"/>
            </a:pPr>
            <a:r>
              <a:rPr lang="lv-LV" sz="2800" smtClean="0"/>
              <a:t>Nodokļa maksātāja reģistrācijas kods </a:t>
            </a:r>
          </a:p>
          <a:p>
            <a:pPr>
              <a:buFontTx/>
              <a:buNone/>
            </a:pPr>
            <a:r>
              <a:rPr lang="lv-LV" sz="2800" smtClean="0"/>
              <a:t>   (PVN maksātājam- PVN maksātāja reģistrācijas numurs).</a:t>
            </a:r>
          </a:p>
          <a:p>
            <a:pPr>
              <a:buFontTx/>
              <a:buChar char="-"/>
            </a:pPr>
            <a:r>
              <a:rPr lang="lv-LV" sz="2800" smtClean="0"/>
              <a:t>Juridiskā adrese (fiziskai personai – deklarētā dzīvesvieta)</a:t>
            </a:r>
          </a:p>
          <a:p>
            <a:pPr>
              <a:buFontTx/>
              <a:buChar char="-"/>
            </a:pPr>
            <a:r>
              <a:rPr lang="lv-LV" sz="2800" smtClean="0"/>
              <a:t>Preču saņemšanas  vietas adrese.</a:t>
            </a:r>
            <a:endParaRPr lang="en-US" sz="2800" smtClean="0"/>
          </a:p>
          <a:p>
            <a:endParaRPr lang="lv-LV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lv-LV" b="1" u="sng" smtClean="0"/>
              <a:t>4.Informācija par pārvadātāju;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lv-LV" sz="2800" smtClean="0"/>
              <a:t>-  Nosaukums (fiziskai personai – vārds, uzvārds);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lv-LV" sz="2800" smtClean="0"/>
              <a:t>Nodokļa maksātāja reģistrācijas kods( PVN maksātājam- PVN maksātāja reģistrācijas numurs).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lv-LV" sz="2800" smtClean="0"/>
              <a:t>Transportlīdzekļa valsts reģistrācijas numurs;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lv-LV" sz="2800" smtClean="0"/>
              <a:t>Transportlīdzekļa vadītāja vārds un uzvārds.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lv-LV" sz="2800" smtClean="0"/>
              <a:t>(Informāciju par pārvadātāju norāda gadījumos, kad preces maina atrašanās vietu, preces tiek pārvadātas ar transportlīdzekli.)</a:t>
            </a:r>
          </a:p>
          <a:p>
            <a:pPr>
              <a:lnSpc>
                <a:spcPct val="90000"/>
              </a:lnSpc>
            </a:pPr>
            <a:endParaRPr lang="lv-LV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lv-LV" b="1" u="sng" smtClean="0"/>
              <a:t>5.Saimnieciskā darījuma apraksts:</a:t>
            </a:r>
          </a:p>
          <a:p>
            <a:pPr>
              <a:buFontTx/>
              <a:buNone/>
            </a:pPr>
            <a:r>
              <a:rPr lang="lv-LV" smtClean="0"/>
              <a:t>Norādāmi  visi attiecīgie gadījumi, ko ietver darījums, piemēram: preču piegāde un pārvietošana, preču izsniegšana un pārvietošana. Ja preču pārvietošana notiek, neizmantojot transporta līdzekli, norāda, ka </a:t>
            </a:r>
            <a:r>
              <a:rPr lang="lv-LV" b="1" smtClean="0"/>
              <a:t>transporta līdzeklis netiek izmantots.</a:t>
            </a:r>
          </a:p>
          <a:p>
            <a:endParaRPr lang="lv-LV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lv-LV" b="1" u="sng" smtClean="0"/>
              <a:t>6.Informācija par precēm un iepakojumu:</a:t>
            </a:r>
          </a:p>
          <a:p>
            <a:pPr>
              <a:buFontTx/>
              <a:buChar char="-"/>
            </a:pPr>
            <a:r>
              <a:rPr lang="lv-LV" smtClean="0"/>
              <a:t>Nosaukums;</a:t>
            </a:r>
          </a:p>
          <a:p>
            <a:pPr>
              <a:buFontTx/>
              <a:buChar char="-"/>
            </a:pPr>
            <a:r>
              <a:rPr lang="lv-LV" smtClean="0"/>
              <a:t>Mērvienība un daudzums;</a:t>
            </a:r>
          </a:p>
          <a:p>
            <a:pPr>
              <a:buFontTx/>
              <a:buChar char="-"/>
            </a:pPr>
            <a:r>
              <a:rPr lang="lv-LV" smtClean="0"/>
              <a:t>Vienas vienības cena (bez PVN);</a:t>
            </a:r>
          </a:p>
          <a:p>
            <a:pPr>
              <a:buFontTx/>
              <a:buChar char="-"/>
            </a:pPr>
            <a:r>
              <a:rPr lang="lv-LV" smtClean="0"/>
              <a:t>Kopējā vērtība (bez PVN);</a:t>
            </a:r>
          </a:p>
          <a:p>
            <a:pPr>
              <a:buFontTx/>
              <a:buChar char="-"/>
            </a:pPr>
            <a:r>
              <a:rPr lang="lv-LV" smtClean="0"/>
              <a:t>Informācija par iepakojumu (iepakojumu veids un svars).</a:t>
            </a:r>
          </a:p>
          <a:p>
            <a:endParaRPr lang="lv-LV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0"/>
            <a:ext cx="8218487" cy="6126163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None/>
            </a:pPr>
            <a:endParaRPr lang="lv-LV" sz="2800" b="1" u="sng" smtClean="0"/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lv-LV" sz="2800" b="1" u="sng" smtClean="0"/>
              <a:t>7.Nodokļi un atlaides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lv-LV" sz="2800" smtClean="0"/>
              <a:t>     Dabas resursu nodokli un akcīzes nodokli (ja tādi ir) pavadzīmē norāda atsevišķi.</a:t>
            </a:r>
          </a:p>
          <a:p>
            <a:pPr marL="533400" indent="-533400">
              <a:lnSpc>
                <a:spcPct val="80000"/>
              </a:lnSpc>
            </a:pPr>
            <a:r>
              <a:rPr lang="lv-LV" sz="2800" smtClean="0"/>
              <a:t>Pavadzīmē dabas resursu nodokli norāda tad, ja to aprēķina, noformējot pavadzīmi.</a:t>
            </a:r>
          </a:p>
          <a:p>
            <a:pPr marL="533400" indent="-533400">
              <a:lnSpc>
                <a:spcPct val="80000"/>
              </a:lnSpc>
            </a:pPr>
            <a:r>
              <a:rPr lang="lv-LV" sz="2800" smtClean="0"/>
              <a:t>Akcīzes nodokli pavadzīmē norāda , ja preces sūtītājs ir akcīzes nodokļa maksātājs, un akcīzes nodokli aprēķina, izrakstot pavadzīmi.</a:t>
            </a:r>
          </a:p>
          <a:p>
            <a:pPr marL="533400" indent="-533400">
              <a:lnSpc>
                <a:spcPct val="80000"/>
              </a:lnSpc>
            </a:pPr>
            <a:r>
              <a:rPr lang="lv-LV" sz="2800" smtClean="0"/>
              <a:t>Pavadzīmē norāda piemēroto ieņēmumus samazinošu atlaidi.</a:t>
            </a:r>
          </a:p>
          <a:p>
            <a:pPr marL="533400" indent="-533400">
              <a:lnSpc>
                <a:spcPct val="80000"/>
              </a:lnSpc>
            </a:pPr>
            <a:r>
              <a:rPr lang="lv-LV" sz="2800" smtClean="0"/>
              <a:t>Ja atlaides tiek atskaitītas no preces cenas, tad šo atlaidi pavadzīmē nenorāda.</a:t>
            </a:r>
          </a:p>
          <a:p>
            <a:pPr marL="533400" indent="-533400">
              <a:lnSpc>
                <a:spcPct val="80000"/>
              </a:lnSpc>
            </a:pPr>
            <a:r>
              <a:rPr lang="lv-LV" sz="2800" smtClean="0"/>
              <a:t>Pavadzīmē norāda PVN nodokļa likmi un summu.</a:t>
            </a:r>
            <a:endParaRPr lang="en-US" sz="2800" smtClean="0"/>
          </a:p>
          <a:p>
            <a:pPr marL="533400" indent="-533400">
              <a:lnSpc>
                <a:spcPct val="80000"/>
              </a:lnSpc>
            </a:pPr>
            <a:endParaRPr lang="lv-LV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dizain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971</Words>
  <Application>Microsoft Office PowerPoint</Application>
  <PresentationFormat>Slaidrāde ekrānā (4:3)</PresentationFormat>
  <Paragraphs>151</Paragraphs>
  <Slides>21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Tahoma</vt:lpstr>
      <vt:lpstr>Default Design</vt:lpstr>
      <vt:lpstr>Slaids 1</vt:lpstr>
      <vt:lpstr>Slaids 2</vt:lpstr>
      <vt:lpstr>Slaids 3</vt:lpstr>
      <vt:lpstr>Pavadzīmju rekvizīti</vt:lpstr>
      <vt:lpstr>Slaids 5</vt:lpstr>
      <vt:lpstr>Slaids 6</vt:lpstr>
      <vt:lpstr>Slaids 7</vt:lpstr>
      <vt:lpstr>Slaids 8</vt:lpstr>
      <vt:lpstr>Slaids 9</vt:lpstr>
      <vt:lpstr>Pārējie pavadzīmes rekvizīti</vt:lpstr>
      <vt:lpstr>Slaids 11</vt:lpstr>
      <vt:lpstr>Pavadzīmju reģistrācijas kārtība</vt:lpstr>
      <vt:lpstr>Slaids 13</vt:lpstr>
      <vt:lpstr>Preču pieņemšanas reģistrācijas žurnāls</vt:lpstr>
      <vt:lpstr>Slaids 15</vt:lpstr>
      <vt:lpstr>Preču pieņemšanas reģistrācijas žurnāla sadaļas: </vt:lpstr>
      <vt:lpstr>Slaids 17</vt:lpstr>
      <vt:lpstr>Pieprasījuma – pavadzīmes formas</vt:lpstr>
      <vt:lpstr>Iepirkuma akts</vt:lpstr>
      <vt:lpstr>Iekšējās pavadzīmes</vt:lpstr>
      <vt:lpstr>Slaids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janis</dc:creator>
  <cp:lastModifiedBy>ILVA</cp:lastModifiedBy>
  <cp:revision>48</cp:revision>
  <dcterms:created xsi:type="dcterms:W3CDTF">2012-10-17T20:13:31Z</dcterms:created>
  <dcterms:modified xsi:type="dcterms:W3CDTF">2015-10-21T19:45:28Z</dcterms:modified>
</cp:coreProperties>
</file>