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56" r:id="rId4"/>
    <p:sldId id="257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5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77" r:id="rId24"/>
    <p:sldId id="268" r:id="rId25"/>
    <p:sldId id="269" r:id="rId2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dati%20tabulai%20apdros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Sheet1!$A$1:$A$26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Sheet1!$B$1:$B$26</c:f>
              <c:numCache>
                <c:formatCode>General</c:formatCode>
                <c:ptCount val="26"/>
                <c:pt idx="0">
                  <c:v>3</c:v>
                </c:pt>
                <c:pt idx="1">
                  <c:v>15</c:v>
                </c:pt>
                <c:pt idx="2">
                  <c:v>27</c:v>
                </c:pt>
                <c:pt idx="3">
                  <c:v>42</c:v>
                </c:pt>
                <c:pt idx="4">
                  <c:v>37</c:v>
                </c:pt>
                <c:pt idx="5">
                  <c:v>30</c:v>
                </c:pt>
                <c:pt idx="6">
                  <c:v>28</c:v>
                </c:pt>
                <c:pt idx="7">
                  <c:v>29</c:v>
                </c:pt>
                <c:pt idx="8">
                  <c:v>27</c:v>
                </c:pt>
                <c:pt idx="9">
                  <c:v>25</c:v>
                </c:pt>
                <c:pt idx="10">
                  <c:v>21</c:v>
                </c:pt>
                <c:pt idx="11">
                  <c:v>20</c:v>
                </c:pt>
                <c:pt idx="12">
                  <c:v>19</c:v>
                </c:pt>
                <c:pt idx="13">
                  <c:v>17</c:v>
                </c:pt>
                <c:pt idx="14">
                  <c:v>17</c:v>
                </c:pt>
                <c:pt idx="15">
                  <c:v>16</c:v>
                </c:pt>
                <c:pt idx="16">
                  <c:v>15</c:v>
                </c:pt>
                <c:pt idx="17">
                  <c:v>15</c:v>
                </c:pt>
                <c:pt idx="18">
                  <c:v>14</c:v>
                </c:pt>
                <c:pt idx="19">
                  <c:v>13</c:v>
                </c:pt>
                <c:pt idx="20">
                  <c:v>12</c:v>
                </c:pt>
                <c:pt idx="21">
                  <c:v>9</c:v>
                </c:pt>
                <c:pt idx="22">
                  <c:v>8</c:v>
                </c:pt>
                <c:pt idx="23">
                  <c:v>7</c:v>
                </c:pt>
                <c:pt idx="24">
                  <c:v>8</c:v>
                </c:pt>
                <c:pt idx="2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3-445A-885C-464F13D50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871488"/>
        <c:axId val="67873024"/>
      </c:barChart>
      <c:catAx>
        <c:axId val="6787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lv-LV"/>
          </a:p>
        </c:txPr>
        <c:crossAx val="67873024"/>
        <c:crosses val="autoZero"/>
        <c:auto val="1"/>
        <c:lblAlgn val="ctr"/>
        <c:lblOffset val="100"/>
        <c:noMultiLvlLbl val="0"/>
      </c:catAx>
      <c:valAx>
        <c:axId val="67873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871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161DDB-637E-4214-83E3-BD4BDB56C677}" type="datetimeFigureOut">
              <a:rPr lang="lv-LV" smtClean="0"/>
              <a:t>01.10.2019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v-LV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1D1CF8-242D-401B-99D1-38C1A21AF962}" type="slidenum">
              <a:rPr lang="lv-LV" smtClean="0"/>
              <a:t>‹#›</a:t>
            </a:fld>
            <a:endParaRPr lang="lv-LV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en.wikipedia.org/wiki/File:National-insurance-act-191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Ferdinand_Bo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en.wikipedia.org/wiki/Amicable_Society_for_a_Perpetual_Assurance_Off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lv-LV" dirty="0" smtClean="0"/>
              <a:t>Kas ir apdrošināšana?</a:t>
            </a:r>
            <a:endParaRPr lang="lv-LV" dirty="0"/>
          </a:p>
        </p:txBody>
      </p:sp>
      <p:pic>
        <p:nvPicPr>
          <p:cNvPr id="23554" name="Picture 2" descr="Attēlu rezultāti vaicājumam “what?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38500"/>
            <a:ext cx="590550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Dibināta 1848.gadā pirmā negadījumu apdrošināšana</a:t>
            </a:r>
            <a:endParaRPr lang="lv-LV" dirty="0"/>
          </a:p>
        </p:txBody>
      </p:sp>
      <p:pic>
        <p:nvPicPr>
          <p:cNvPr id="21506" name="Picture 2" descr="https://upload.wikimedia.org/wikipedia/commons/5/55/Railway_Passengers_Assurance_Company_hea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764705"/>
            <a:ext cx="4506992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064" y="2204864"/>
            <a:ext cx="3394720" cy="1584176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Sociālā apdrošināšana- Vācija 1880.</a:t>
            </a:r>
            <a:endParaRPr lang="lv-LV" dirty="0"/>
          </a:p>
        </p:txBody>
      </p:sp>
      <p:pic>
        <p:nvPicPr>
          <p:cNvPr id="4" name="Picture 3" descr="https://upload.wikimedia.org/wikipedia/commons/thumb/8/8b/National-insurance-act-1911.jpg/200px-National-insurance-act-191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424847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lv-LV" dirty="0" smtClean="0"/>
              <a:t>Joprojām darbojas vairākas apdrošināšanas kompānijas, kuru darbības vēsture ir ilgāka par 100 gadiem. </a:t>
            </a:r>
            <a:r>
              <a:rPr lang="lv-LV" sz="4800" dirty="0" smtClean="0"/>
              <a:t/>
            </a:r>
            <a:br>
              <a:rPr lang="lv-LV" sz="4800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 lvl="1" fontAlgn="ctr"/>
            <a:r>
              <a:rPr lang="lv-LV" dirty="0" smtClean="0"/>
              <a:t>Swiss </a:t>
            </a:r>
            <a:r>
              <a:rPr lang="lv-LV" dirty="0"/>
              <a:t>Re - Šveices apdrošināšanas kompānija, dibināta 1863. gadā;</a:t>
            </a:r>
            <a:endParaRPr lang="lv-LV" sz="3200" dirty="0"/>
          </a:p>
          <a:p>
            <a:pPr lvl="1" fontAlgn="ctr"/>
            <a:r>
              <a:rPr lang="lv-LV" dirty="0"/>
              <a:t>Munich Re - Vācijas apdrošināšanas kompānija, dibināta 1880. gadā;</a:t>
            </a:r>
            <a:endParaRPr lang="lv-LV" sz="3200" dirty="0"/>
          </a:p>
          <a:p>
            <a:pPr lvl="1" fontAlgn="ctr"/>
            <a:r>
              <a:rPr lang="lv-LV" dirty="0"/>
              <a:t>Allianz AG - Vācijas apdrošināšanas kompānija, dibināta 1890. gadā;</a:t>
            </a:r>
            <a:endParaRPr lang="lv-LV" sz="3200" dirty="0"/>
          </a:p>
          <a:p>
            <a:pPr lvl="1" fontAlgn="ctr"/>
            <a:r>
              <a:rPr lang="lv-LV" dirty="0"/>
              <a:t>American International Group - ASV apdrošināšanas kompānija, dibināta 1919. gadā.</a:t>
            </a:r>
            <a:endParaRPr lang="lv-LV" sz="3200" dirty="0"/>
          </a:p>
          <a:p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Apdro</a:t>
            </a:r>
            <a:r>
              <a:rPr lang="lv-LV" dirty="0" smtClean="0"/>
              <a:t>šināšanas pirmsākumi Latvijā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5229200"/>
            <a:ext cx="2880320" cy="697632"/>
          </a:xfrm>
        </p:spPr>
        <p:txBody>
          <a:bodyPr/>
          <a:lstStyle/>
          <a:p>
            <a:r>
              <a:rPr lang="lv-LV" dirty="0" smtClean="0"/>
              <a:t>2017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608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PSRS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v-LV" dirty="0" smtClean="0"/>
              <a:t>Ingosstrah 1947.g.-dibināta ar nolūku apkalpot ārzemju tirdzniecību, jūras kravu, kuģu,ugunsgrēku apdrošināšana un pārapdrošināšana.(AAS Balva)</a:t>
            </a:r>
          </a:p>
          <a:p>
            <a:pPr lvl="1"/>
            <a:r>
              <a:rPr lang="lv-LV" dirty="0" smtClean="0"/>
              <a:t>1961.g viena no lielākajām apdrošināšanas kompānijām pasaulē ar 87 milj. apgrozījumu  </a:t>
            </a:r>
          </a:p>
          <a:p>
            <a:r>
              <a:rPr lang="lv-LV" dirty="0" smtClean="0"/>
              <a:t>Gosstrah </a:t>
            </a:r>
            <a:r>
              <a:rPr lang="en-US" dirty="0" smtClean="0"/>
              <a:t>–</a:t>
            </a:r>
            <a:r>
              <a:rPr lang="en-US" dirty="0" err="1" smtClean="0"/>
              <a:t>dibin</a:t>
            </a:r>
            <a:r>
              <a:rPr lang="lv-LV" dirty="0" smtClean="0"/>
              <a:t>āta 1920.g. Monopols visā PSRS īpašuma apdrošināšana, brīvpratīga dzīvības un nelaimes gadījumu apdrošināšana,ugunsgrēku mājlopu un labības sējumu (crops)apdrošināšana,(juridiskā mantiniece ir AAS “SEB Dzīvības apdrošināšana”)</a:t>
            </a:r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266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2013.Gada 17.jūnija lēmums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1728192"/>
          </a:xfrm>
        </p:spPr>
        <p:txBody>
          <a:bodyPr/>
          <a:lstStyle/>
          <a:p>
            <a:r>
              <a:rPr lang="lv-LV" dirty="0" smtClean="0"/>
              <a:t>AAS BALVA vecākā Latvijas apdrošināšanas kompānija – licenču darbība tiek anulēta.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58676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31224" cy="576064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Apdrošināšanas kompāniju skaits Latvijā no 1991-2016.gadam</a:t>
            </a:r>
            <a:endParaRPr lang="lv-LV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1496" y="1916832"/>
          <a:ext cx="9092504" cy="3021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8866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Avots: Autora veidots pēc FKTK datiem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65419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Apdrošināšanas tirgus Latvijā šodien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AAS + ārvalstu AS filiāles 8+14;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BALTA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Baltijas</a:t>
            </a:r>
            <a:r>
              <a:rPr lang="en-US" dirty="0" smtClean="0"/>
              <a:t> </a:t>
            </a:r>
            <a:r>
              <a:rPr lang="en-US" dirty="0" err="1" smtClean="0"/>
              <a:t>apdro</a:t>
            </a:r>
            <a:r>
              <a:rPr lang="lv-LV" dirty="0" smtClean="0"/>
              <a:t>šināšanas nams;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Baltikums Vienna Insurance Group;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Balcia insurance SE;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Balva;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SEB Dzīvības apdrosināšana;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CBL Life 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BTA Baltic Insurance Company.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688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0"/>
          <a:ext cx="8496944" cy="647465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430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 dirty="0" smtClean="0"/>
                        <a:t>Pozīcijas</a:t>
                      </a:r>
                      <a:r>
                        <a:rPr lang="lv-LV" sz="2400" u="none" strike="noStrike" baseline="0" dirty="0" smtClean="0"/>
                        <a:t> nosaukums 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 smtClean="0"/>
                        <a:t>Skaits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04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 dirty="0"/>
                        <a:t>Apdrošināšanas sabiedrību skaits 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8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1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Dzīvības apdrošināšanas sabiedrību skaits 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2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Ārvalstu apdrošināšanas sabiedrību filiāļu skaits 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14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062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Nedzīvības apdrošināšanas sabiedrību filiāļu skaits no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10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Zviedrijas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1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Igaunijas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4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062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Francijas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2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Vācija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 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Lietuvas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1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5683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Dzīvības apdrošināšanas sabiedrību filiāļu skaits no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4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Igaunijas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3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307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Norvēģija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 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6930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/>
                        <a:t>Polijas</a:t>
                      </a:r>
                      <a:endParaRPr lang="lv-LV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u="none" strike="noStrike" dirty="0"/>
                        <a:t>0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8796">
                <a:tc>
                  <a:txBody>
                    <a:bodyPr/>
                    <a:lstStyle/>
                    <a:p>
                      <a:pPr algn="l" fontAlgn="t"/>
                      <a:r>
                        <a:rPr lang="lv-LV" sz="2400" u="none" strike="noStrike" dirty="0"/>
                        <a:t>Lietuvas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2400" u="none" strike="noStrike" dirty="0"/>
                        <a:t>1</a:t>
                      </a:r>
                      <a:endParaRPr lang="lv-LV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600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519112"/>
            <a:ext cx="798195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05" y="1700808"/>
            <a:ext cx="9012495" cy="2394197"/>
          </a:xfrm>
        </p:spPr>
        <p:txBody>
          <a:bodyPr>
            <a:normAutofit/>
          </a:bodyPr>
          <a:lstStyle/>
          <a:p>
            <a:r>
              <a:rPr lang="lv-LV" dirty="0" smtClean="0"/>
              <a:t>Apdrošināšana- ir īpašs ekonomiskās darbības veids, kas saistīts ar mantisko interešu zaudējuma risku pārdali.</a:t>
            </a:r>
            <a:endParaRPr lang="lv-LV" dirty="0"/>
          </a:p>
        </p:txBody>
      </p:sp>
      <p:sp>
        <p:nvSpPr>
          <p:cNvPr id="22530" name="AutoShape 2" descr="Attēlu rezultāti vaicājumam “insuranc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2532" name="AutoShape 4" descr="Attēlu rezultāti vaicājumam “insuranc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22534" name="Picture 6" descr="Attēlu rezultāti vaicājumam “insurance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85184"/>
            <a:ext cx="3921684" cy="1772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52" y="620688"/>
            <a:ext cx="8267700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940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6672"/>
            <a:ext cx="8391525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157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528637"/>
            <a:ext cx="8448675" cy="58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12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Apdrošināšanas loma ekonomikā un sabiedrībā: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Effektīva risku vadība;</a:t>
            </a:r>
          </a:p>
          <a:p>
            <a:r>
              <a:rPr lang="lv-LV" dirty="0" smtClean="0"/>
              <a:t>Zaudējumu mazināšana;</a:t>
            </a:r>
          </a:p>
          <a:p>
            <a:r>
              <a:rPr lang="lv-LV" dirty="0" smtClean="0"/>
              <a:t>Piedāvā finansiālu stabilitāti;</a:t>
            </a:r>
          </a:p>
          <a:p>
            <a:r>
              <a:rPr lang="lv-LV" dirty="0" smtClean="0"/>
              <a:t>Palīdz mazināt sociālās atbildības slogu valstī;</a:t>
            </a:r>
          </a:p>
          <a:p>
            <a:r>
              <a:rPr lang="lv-LV" dirty="0" smtClean="0"/>
              <a:t>Atbalsta biznesa, tidzniecības un ekonomisko izaugsmi;</a:t>
            </a:r>
          </a:p>
          <a:p>
            <a:r>
              <a:rPr lang="lv-LV" dirty="0" smtClean="0"/>
              <a:t>Mobilizē mājsaimniecību uzkrājumus;</a:t>
            </a:r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79508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Mājasdarbs: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Grupās pa 5 un sagatavo prezentāciju par vecākajām apdrošināšanas kompānijām pasaulē.</a:t>
            </a:r>
            <a:endParaRPr lang="lv-LV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Apdro</a:t>
            </a:r>
            <a:r>
              <a:rPr lang="lv-LV" dirty="0" smtClean="0"/>
              <a:t>šināšanas vēsture</a:t>
            </a:r>
            <a:endParaRPr lang="lv-LV" dirty="0"/>
          </a:p>
        </p:txBody>
      </p:sp>
      <p:pic>
        <p:nvPicPr>
          <p:cNvPr id="15362" name="Picture 2" descr="Attēlu rezultāti vaicājumam “history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1" y="3163729"/>
            <a:ext cx="4932040" cy="36942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Kā tas sākās?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latin typeface="+mj-lt"/>
              </a:rPr>
              <a:t>Ķīna, Babilonija;</a:t>
            </a:r>
          </a:p>
          <a:p>
            <a:r>
              <a:rPr lang="lv-LV" dirty="0" smtClean="0">
                <a:latin typeface="+mj-lt"/>
              </a:rPr>
              <a:t>2.-3.gs.p.m.ē.;</a:t>
            </a:r>
          </a:p>
          <a:p>
            <a:r>
              <a:rPr lang="lv-LV" i="1" dirty="0">
                <a:latin typeface="+mj-lt"/>
              </a:rPr>
              <a:t>tirgotājiem, kas tolaik pārvietojās, lielākoties, pa ūdeņiem, piedāvāja apdrošināt kravas pret dažādām likstām un zaudējumiem. </a:t>
            </a:r>
            <a:endParaRPr lang="lv-LV" i="1" dirty="0" smtClean="0">
              <a:latin typeface="+mj-lt"/>
            </a:endParaRPr>
          </a:p>
          <a:p>
            <a:endParaRPr lang="lv-LV" i="1" dirty="0">
              <a:latin typeface="+mj-lt"/>
            </a:endParaRPr>
          </a:p>
          <a:p>
            <a:r>
              <a:rPr lang="lv-LV" i="1" dirty="0" smtClean="0">
                <a:latin typeface="+mj-lt"/>
              </a:rPr>
              <a:t>ROMAS IMPĒRIJA</a:t>
            </a:r>
            <a:endParaRPr lang="lv-LV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45224"/>
            <a:ext cx="8003232" cy="11129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Merchants have sought methods to minimize risks since early times. Pictured, </a:t>
            </a:r>
            <a:r>
              <a:rPr lang="en-US" i="1" dirty="0"/>
              <a:t>Governors of the Wine Merchant's Guild</a:t>
            </a:r>
            <a:r>
              <a:rPr lang="en-US" dirty="0"/>
              <a:t> by </a:t>
            </a:r>
            <a:r>
              <a:rPr lang="en-US" dirty="0">
                <a:hlinkClick r:id="rId2" tooltip="Ferdinand Bol"/>
              </a:rPr>
              <a:t>Ferdinand </a:t>
            </a:r>
            <a:r>
              <a:rPr lang="en-US" dirty="0" err="1">
                <a:hlinkClick r:id="rId2" tooltip="Ferdinand Bol"/>
              </a:rPr>
              <a:t>Bol</a:t>
            </a:r>
            <a:r>
              <a:rPr lang="en-US" dirty="0"/>
              <a:t>, c. 1680.</a:t>
            </a:r>
            <a:endParaRPr lang="lv-LV" dirty="0"/>
          </a:p>
        </p:txBody>
      </p:sp>
      <p:pic>
        <p:nvPicPr>
          <p:cNvPr id="1026" name="Picture 2" descr="https://upload.wikimedia.org/wikipedia/commons/thumb/a/aa/Ferdinand_Bol_-_Governors_of_the_Wine_Merchant%27s_Guild_-_WGA2361.jpg/1024px-Ferdinand_Bol_-_Governors_of_the_Wine_Merchant%27s_Guild_-_WGA23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7665368" cy="4738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lv-LV" dirty="0" smtClean="0"/>
              <a:t>Pamati mūsdienu apdrošināšanas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lv-LV" dirty="0" smtClean="0">
                <a:latin typeface="+mj-lt"/>
              </a:rPr>
              <a:t>Eiropa –Apgaismības laikmets (18.gs.);</a:t>
            </a:r>
          </a:p>
          <a:p>
            <a:pPr>
              <a:buNone/>
            </a:pPr>
            <a:endParaRPr lang="lv-LV" dirty="0" smtClean="0">
              <a:latin typeface="+mj-lt"/>
            </a:endParaRPr>
          </a:p>
          <a:p>
            <a:pPr fontAlgn="base"/>
            <a:r>
              <a:rPr lang="lv-LV" dirty="0">
                <a:latin typeface="+mj-lt"/>
              </a:rPr>
              <a:t>Nekustamā īpašuma apdrošināšana – tika ieviesta pēc Lielā Londonas Ugunsgrēka, 17. gadsimtā;</a:t>
            </a:r>
          </a:p>
          <a:p>
            <a:pPr fontAlgn="base"/>
            <a:r>
              <a:rPr lang="lv-LV" dirty="0">
                <a:latin typeface="+mj-lt"/>
              </a:rPr>
              <a:t>Biznesa un kravu apdrošināšana arī nostiprinājās 17. gadsimta beigās Londonā;</a:t>
            </a:r>
          </a:p>
          <a:p>
            <a:pPr fontAlgn="base"/>
            <a:r>
              <a:rPr lang="lv-LV" dirty="0">
                <a:latin typeface="+mj-lt"/>
              </a:rPr>
              <a:t>Arī dzīvības apdrošināšanas pirmsākumi meklējami Londonā – 18. gadsimta sākumā;</a:t>
            </a:r>
          </a:p>
          <a:p>
            <a:pPr fontAlgn="base"/>
            <a:r>
              <a:rPr lang="lv-LV" dirty="0">
                <a:latin typeface="+mj-lt"/>
              </a:rPr>
              <a:t>Nelaimes gadījumu apdrošināšana – 19. gadsimta otrajā pusē;</a:t>
            </a:r>
          </a:p>
          <a:p>
            <a:pPr fontAlgn="base"/>
            <a:r>
              <a:rPr lang="lv-LV" dirty="0">
                <a:latin typeface="+mj-lt"/>
              </a:rPr>
              <a:t>19. gadsimta otrajā pusē tika likti pamati nacionāla statusa slimības un vecuma apdrošināšanai, ko mūsdienās vairāk pazīstam kā pensijas un pabalstus, jeb sociālo apdrošināšanu.</a:t>
            </a:r>
          </a:p>
          <a:p>
            <a:endParaRPr lang="lv-LV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upload.wikimedia.org/wikipedia/commons/thumb/d/d8/Insurance_contract.jpg/220px-Insurance_contra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64496" cy="691997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4048" y="1556792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latin typeface="+mj-lt"/>
              </a:rPr>
              <a:t>Pret ugunsgrēku apdrosināšanas līgums 18.gs</a:t>
            </a:r>
            <a:endParaRPr lang="lv-LV" sz="36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LLOYD’s Coffee house </a:t>
            </a:r>
            <a:endParaRPr lang="lv-LV" dirty="0"/>
          </a:p>
        </p:txBody>
      </p:sp>
      <p:pic>
        <p:nvPicPr>
          <p:cNvPr id="19458" name="Picture 2" descr="https://upload.wikimedia.org/wikipedia/commons/b/b8/Lloyd%27s_coffee_house_draw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53958"/>
            <a:ext cx="4536504" cy="53177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64088" y="2348880"/>
            <a:ext cx="24482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smtClean="0"/>
              <a:t>Pirmie jūras kuģu kompānijas  apdrošinātāji</a:t>
            </a:r>
            <a:endParaRPr lang="lv-LV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984" y="274638"/>
            <a:ext cx="4258816" cy="4954562"/>
          </a:xfrm>
        </p:spPr>
        <p:txBody>
          <a:bodyPr>
            <a:normAutofit/>
          </a:bodyPr>
          <a:lstStyle/>
          <a:p>
            <a:r>
              <a:rPr lang="en-US" dirty="0">
                <a:hlinkClick r:id="rId2" tooltip="Amicable Society for a Perpetual Assurance Office"/>
              </a:rPr>
              <a:t>Amicable Society for a Perpetual Assurance Office</a:t>
            </a:r>
            <a:r>
              <a:rPr lang="en-US" dirty="0"/>
              <a:t>, </a:t>
            </a:r>
            <a:r>
              <a:rPr lang="lv-LV" dirty="0" smtClean="0"/>
              <a:t>dibināta </a:t>
            </a:r>
            <a:r>
              <a:rPr lang="en-US" dirty="0" smtClean="0"/>
              <a:t>1706</a:t>
            </a:r>
            <a:r>
              <a:rPr lang="en-US" dirty="0"/>
              <a:t>, </a:t>
            </a:r>
            <a:r>
              <a:rPr lang="lv-LV" dirty="0" smtClean="0"/>
              <a:t>bija pirmā dzīvības apdrošināšanas kompānija</a:t>
            </a:r>
            <a:r>
              <a:rPr lang="en-US" dirty="0" smtClean="0"/>
              <a:t>.</a:t>
            </a:r>
            <a:endParaRPr lang="lv-LV" dirty="0"/>
          </a:p>
        </p:txBody>
      </p:sp>
      <p:pic>
        <p:nvPicPr>
          <p:cNvPr id="20484" name="Picture 4" descr="https://upload.wikimedia.org/wikipedia/commons/thumb/0/0a/Amicable_Society_for_a_Perpetual_Assurance_Office%2C_Serjeants%27_Inn%2C_Fleet_Street%2C_London%2C_1801.jpg/220px-Amicable_Society_for_a_Perpetual_Assurance_Office%2C_Serjeants%27_Inn%2C_Fleet_Street%2C_London%2C_18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5611"/>
            <a:ext cx="4139952" cy="5852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</TotalTime>
  <Words>501</Words>
  <Application>Microsoft Office PowerPoint</Application>
  <PresentationFormat>On-screen Show (4:3)</PresentationFormat>
  <Paragraphs>89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Gill Sans MT</vt:lpstr>
      <vt:lpstr>Times New Roman</vt:lpstr>
      <vt:lpstr>Verdana</vt:lpstr>
      <vt:lpstr>Wingdings 2</vt:lpstr>
      <vt:lpstr>Solstice</vt:lpstr>
      <vt:lpstr>Kas ir apdrošināšana?</vt:lpstr>
      <vt:lpstr>Apdrošināšana- ir īpašs ekonomiskās darbības veids, kas saistīts ar mantisko interešu zaudējuma risku pārdali.</vt:lpstr>
      <vt:lpstr>Apdrošināšanas vēsture</vt:lpstr>
      <vt:lpstr>Kā tas sākās?</vt:lpstr>
      <vt:lpstr>PowerPoint Presentation</vt:lpstr>
      <vt:lpstr>Pamati mūsdienu apdrošināšanas </vt:lpstr>
      <vt:lpstr>PowerPoint Presentation</vt:lpstr>
      <vt:lpstr>LLOYD’s Coffee house </vt:lpstr>
      <vt:lpstr>Amicable Society for a Perpetual Assurance Office, dibināta 1706, bija pirmā dzīvības apdrošināšanas kompānija.</vt:lpstr>
      <vt:lpstr>Dibināta 1848.gadā pirmā negadījumu apdrošināšana</vt:lpstr>
      <vt:lpstr>Sociālā apdrošināšana- Vācija 1880.</vt:lpstr>
      <vt:lpstr>Joprojām darbojas vairākas apdrošināšanas kompānijas, kuru darbības vēsture ir ilgāka par 100 gadiem.  </vt:lpstr>
      <vt:lpstr>Apdrošināšanas pirmsākumi Latvijā</vt:lpstr>
      <vt:lpstr>PSRS</vt:lpstr>
      <vt:lpstr>2013.Gada 17.jūnija lēmums</vt:lpstr>
      <vt:lpstr>Apdrošināšanas kompāniju skaits Latvijā no 1991-2016.gadam</vt:lpstr>
      <vt:lpstr>Apdrošināšanas tirgus Latvijā šodien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Apdrošināšanas loma ekonomikā un sabiedrībā:</vt:lpstr>
      <vt:lpstr>Mājasdarbs: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Apdrošināšanas vēsture</dc:title>
  <dc:creator>user</dc:creator>
  <cp:lastModifiedBy>Artūrs Auniņš</cp:lastModifiedBy>
  <cp:revision>15</cp:revision>
  <dcterms:created xsi:type="dcterms:W3CDTF">2017-01-05T20:15:39Z</dcterms:created>
  <dcterms:modified xsi:type="dcterms:W3CDTF">2019-10-01T09:11:49Z</dcterms:modified>
</cp:coreProperties>
</file>