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5"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84" r:id="rId18"/>
    <p:sldId id="285" r:id="rId19"/>
    <p:sldId id="286" r:id="rId20"/>
    <p:sldId id="287" r:id="rId21"/>
    <p:sldId id="288" r:id="rId22"/>
    <p:sldId id="289" r:id="rId23"/>
    <p:sldId id="301" r:id="rId24"/>
    <p:sldId id="290" r:id="rId25"/>
    <p:sldId id="291" r:id="rId26"/>
    <p:sldId id="292" r:id="rId27"/>
    <p:sldId id="293" r:id="rId28"/>
    <p:sldId id="294" r:id="rId29"/>
    <p:sldId id="295" r:id="rId30"/>
    <p:sldId id="296" r:id="rId31"/>
    <p:sldId id="297" r:id="rId32"/>
    <p:sldId id="298" r:id="rId33"/>
    <p:sldId id="299" r:id="rId34"/>
    <p:sldId id="300" r:id="rId35"/>
    <p:sldId id="272" r:id="rId36"/>
    <p:sldId id="274" r:id="rId37"/>
    <p:sldId id="276" r:id="rId38"/>
    <p:sldId id="273" r:id="rId39"/>
    <p:sldId id="275" r:id="rId40"/>
    <p:sldId id="277" r:id="rId41"/>
    <p:sldId id="278" r:id="rId42"/>
    <p:sldId id="279" r:id="rId43"/>
    <p:sldId id="280" r:id="rId44"/>
    <p:sldId id="281" r:id="rId45"/>
    <p:sldId id="282" r:id="rId46"/>
    <p:sldId id="283" r:id="rId47"/>
  </p:sldIdLst>
  <p:sldSz cx="9144000" cy="6858000" type="screen4x3"/>
  <p:notesSz cx="6858000" cy="9144000"/>
  <p:defaultText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6" d="100"/>
          <a:sy n="106" d="100"/>
        </p:scale>
        <p:origin x="1392" y="11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9684C95-2276-4F28-AB88-AFB744DE0670}" type="doc">
      <dgm:prSet loTypeId="urn:microsoft.com/office/officeart/2005/8/layout/cycle8" loCatId="cycle" qsTypeId="urn:microsoft.com/office/officeart/2005/8/quickstyle/simple1" qsCatId="simple" csTypeId="urn:microsoft.com/office/officeart/2005/8/colors/accent1_2" csCatId="accent1" phldr="1"/>
      <dgm:spPr/>
    </dgm:pt>
    <dgm:pt modelId="{2A557931-B364-4D71-945B-B40866587AA3}">
      <dgm:prSet phldrT="[Text]" custT="1"/>
      <dgm:spPr/>
      <dgm:t>
        <a:bodyPr/>
        <a:lstStyle/>
        <a:p>
          <a:r>
            <a:rPr lang="lv-LV" sz="1300" dirty="0" smtClean="0"/>
            <a:t> </a:t>
          </a:r>
          <a:r>
            <a:rPr lang="lv-LV" sz="1500" dirty="0" smtClean="0"/>
            <a:t>Kredītiestāžu sektorā</a:t>
          </a:r>
          <a:endParaRPr lang="en-US" sz="1500" dirty="0"/>
        </a:p>
      </dgm:t>
    </dgm:pt>
    <dgm:pt modelId="{6AD0ABDA-721C-49F5-B082-5B403701BE31}" type="parTrans" cxnId="{7E8B1D9B-E9E4-40D7-8F42-C1E9250AE5B5}">
      <dgm:prSet/>
      <dgm:spPr/>
      <dgm:t>
        <a:bodyPr/>
        <a:lstStyle/>
        <a:p>
          <a:endParaRPr lang="en-US"/>
        </a:p>
      </dgm:t>
    </dgm:pt>
    <dgm:pt modelId="{EB72D6E4-64FB-48B5-9102-636F5636BB51}" type="sibTrans" cxnId="{7E8B1D9B-E9E4-40D7-8F42-C1E9250AE5B5}">
      <dgm:prSet/>
      <dgm:spPr/>
      <dgm:t>
        <a:bodyPr/>
        <a:lstStyle/>
        <a:p>
          <a:endParaRPr lang="en-US"/>
        </a:p>
      </dgm:t>
    </dgm:pt>
    <dgm:pt modelId="{D3D31DD4-8126-4027-B456-DE16C1E7CD63}">
      <dgm:prSet custT="1"/>
      <dgm:spPr/>
      <dgm:t>
        <a:bodyPr/>
        <a:lstStyle/>
        <a:p>
          <a:r>
            <a:rPr lang="lv-LV" sz="1600" dirty="0" smtClean="0"/>
            <a:t> Kapitāla tirgū</a:t>
          </a:r>
        </a:p>
      </dgm:t>
    </dgm:pt>
    <dgm:pt modelId="{C7E101DF-6FE8-4A31-AF19-81DEF3D002BD}" type="parTrans" cxnId="{0CE2E4E5-C940-4477-960B-C46FDE1D9D1E}">
      <dgm:prSet/>
      <dgm:spPr/>
      <dgm:t>
        <a:bodyPr/>
        <a:lstStyle/>
        <a:p>
          <a:endParaRPr lang="en-US"/>
        </a:p>
      </dgm:t>
    </dgm:pt>
    <dgm:pt modelId="{B694618F-0103-4E5A-93F1-5F74B10C7929}" type="sibTrans" cxnId="{0CE2E4E5-C940-4477-960B-C46FDE1D9D1E}">
      <dgm:prSet/>
      <dgm:spPr/>
      <dgm:t>
        <a:bodyPr/>
        <a:lstStyle/>
        <a:p>
          <a:endParaRPr lang="en-US"/>
        </a:p>
      </dgm:t>
    </dgm:pt>
    <dgm:pt modelId="{A3BA0937-AA9F-4793-AC74-B5CD91CD0ABD}">
      <dgm:prSet custT="1"/>
      <dgm:spPr/>
      <dgm:t>
        <a:bodyPr/>
        <a:lstStyle/>
        <a:p>
          <a:r>
            <a:rPr lang="lv-LV" sz="1600" dirty="0" smtClean="0"/>
            <a:t> Tiesu sistēmā</a:t>
          </a:r>
        </a:p>
      </dgm:t>
    </dgm:pt>
    <dgm:pt modelId="{048C3AF3-27E4-4C63-A696-09601A6D207F}" type="parTrans" cxnId="{9749C7D7-D1AD-4788-BC54-4158078E8C29}">
      <dgm:prSet/>
      <dgm:spPr/>
      <dgm:t>
        <a:bodyPr/>
        <a:lstStyle/>
        <a:p>
          <a:endParaRPr lang="en-US"/>
        </a:p>
      </dgm:t>
    </dgm:pt>
    <dgm:pt modelId="{A5FF8166-C20B-4443-82BF-A01D678CC5C1}" type="sibTrans" cxnId="{9749C7D7-D1AD-4788-BC54-4158078E8C29}">
      <dgm:prSet/>
      <dgm:spPr/>
      <dgm:t>
        <a:bodyPr/>
        <a:lstStyle/>
        <a:p>
          <a:endParaRPr lang="en-US"/>
        </a:p>
      </dgm:t>
    </dgm:pt>
    <dgm:pt modelId="{6208BDB5-A86C-40EE-AE72-E2CF6DC0E3A6}">
      <dgm:prSet custT="1"/>
      <dgm:spPr/>
      <dgm:t>
        <a:bodyPr/>
        <a:lstStyle/>
        <a:p>
          <a:r>
            <a:rPr lang="lv-LV" sz="1500" dirty="0" smtClean="0"/>
            <a:t>Valsts atbalsta programmās</a:t>
          </a:r>
        </a:p>
      </dgm:t>
    </dgm:pt>
    <dgm:pt modelId="{90626C3E-486A-4B82-9F87-461167471EA5}" type="parTrans" cxnId="{652C4711-3618-4B48-9EFE-2AF7D9F833FE}">
      <dgm:prSet/>
      <dgm:spPr/>
      <dgm:t>
        <a:bodyPr/>
        <a:lstStyle/>
        <a:p>
          <a:endParaRPr lang="en-US"/>
        </a:p>
      </dgm:t>
    </dgm:pt>
    <dgm:pt modelId="{46339F12-F3D1-479B-9E50-A7E32E3EF8B3}" type="sibTrans" cxnId="{652C4711-3618-4B48-9EFE-2AF7D9F833FE}">
      <dgm:prSet/>
      <dgm:spPr/>
      <dgm:t>
        <a:bodyPr/>
        <a:lstStyle/>
        <a:p>
          <a:endParaRPr lang="en-US"/>
        </a:p>
      </dgm:t>
    </dgm:pt>
    <dgm:pt modelId="{8D865FC9-BB28-4E0A-A681-30321030E8FE}">
      <dgm:prSet custT="1"/>
      <dgm:spPr/>
      <dgm:t>
        <a:bodyPr/>
        <a:lstStyle/>
        <a:p>
          <a:r>
            <a:rPr lang="lv-LV" sz="1600" dirty="0" smtClean="0"/>
            <a:t>Alternatīvos finansējuma veidos</a:t>
          </a:r>
        </a:p>
      </dgm:t>
    </dgm:pt>
    <dgm:pt modelId="{90D61E06-63A0-46D1-8FF0-41D51A8AD52F}" type="parTrans" cxnId="{727C782B-02D4-4361-B461-FC46CA461D4F}">
      <dgm:prSet/>
      <dgm:spPr/>
      <dgm:t>
        <a:bodyPr/>
        <a:lstStyle/>
        <a:p>
          <a:endParaRPr lang="en-US"/>
        </a:p>
      </dgm:t>
    </dgm:pt>
    <dgm:pt modelId="{813E6A3C-E541-4C58-A373-E45B3ABB4C61}" type="sibTrans" cxnId="{727C782B-02D4-4361-B461-FC46CA461D4F}">
      <dgm:prSet/>
      <dgm:spPr/>
      <dgm:t>
        <a:bodyPr/>
        <a:lstStyle/>
        <a:p>
          <a:endParaRPr lang="en-US"/>
        </a:p>
      </dgm:t>
    </dgm:pt>
    <dgm:pt modelId="{EF71E27E-98CE-4544-A102-3D9FEC5F23E9}">
      <dgm:prSet custT="1"/>
      <dgm:spPr/>
      <dgm:t>
        <a:bodyPr/>
        <a:lstStyle/>
        <a:p>
          <a:r>
            <a:rPr lang="lv-LV" sz="1800" dirty="0" smtClean="0"/>
            <a:t>Finanšu pratības jautājumā</a:t>
          </a:r>
        </a:p>
      </dgm:t>
    </dgm:pt>
    <dgm:pt modelId="{B140C053-07E4-4623-840F-6761C8832B5D}" type="parTrans" cxnId="{5ECB533B-8B59-497C-9D72-F3DF3B241A66}">
      <dgm:prSet/>
      <dgm:spPr/>
      <dgm:t>
        <a:bodyPr/>
        <a:lstStyle/>
        <a:p>
          <a:endParaRPr lang="en-US"/>
        </a:p>
      </dgm:t>
    </dgm:pt>
    <dgm:pt modelId="{7C1D72FE-6699-470F-B23F-4DA99B11ADA2}" type="sibTrans" cxnId="{5ECB533B-8B59-497C-9D72-F3DF3B241A66}">
      <dgm:prSet/>
      <dgm:spPr/>
      <dgm:t>
        <a:bodyPr/>
        <a:lstStyle/>
        <a:p>
          <a:endParaRPr lang="en-US"/>
        </a:p>
      </dgm:t>
    </dgm:pt>
    <dgm:pt modelId="{52818339-71FB-4C33-8787-21C0324E9D94}" type="pres">
      <dgm:prSet presAssocID="{69684C95-2276-4F28-AB88-AFB744DE0670}" presName="compositeShape" presStyleCnt="0">
        <dgm:presLayoutVars>
          <dgm:chMax val="7"/>
          <dgm:dir/>
          <dgm:resizeHandles val="exact"/>
        </dgm:presLayoutVars>
      </dgm:prSet>
      <dgm:spPr/>
    </dgm:pt>
    <dgm:pt modelId="{8403803A-E12F-4640-823A-466908E805E9}" type="pres">
      <dgm:prSet presAssocID="{69684C95-2276-4F28-AB88-AFB744DE0670}" presName="wedge1" presStyleLbl="node1" presStyleIdx="0" presStyleCnt="6"/>
      <dgm:spPr/>
      <dgm:t>
        <a:bodyPr/>
        <a:lstStyle/>
        <a:p>
          <a:endParaRPr lang="en-US"/>
        </a:p>
      </dgm:t>
    </dgm:pt>
    <dgm:pt modelId="{772DD926-0083-4862-A5F9-3E0CDD68428A}" type="pres">
      <dgm:prSet presAssocID="{69684C95-2276-4F28-AB88-AFB744DE0670}" presName="dummy1a" presStyleCnt="0"/>
      <dgm:spPr/>
    </dgm:pt>
    <dgm:pt modelId="{A4ABCD33-62F5-4846-A2F0-3FB09B0D8408}" type="pres">
      <dgm:prSet presAssocID="{69684C95-2276-4F28-AB88-AFB744DE0670}" presName="dummy1b" presStyleCnt="0"/>
      <dgm:spPr/>
    </dgm:pt>
    <dgm:pt modelId="{8B401B1E-234A-4B77-9F05-865B51F6FEF1}" type="pres">
      <dgm:prSet presAssocID="{69684C95-2276-4F28-AB88-AFB744DE0670}" presName="wedge1Tx" presStyleLbl="node1" presStyleIdx="0" presStyleCnt="6">
        <dgm:presLayoutVars>
          <dgm:chMax val="0"/>
          <dgm:chPref val="0"/>
          <dgm:bulletEnabled val="1"/>
        </dgm:presLayoutVars>
      </dgm:prSet>
      <dgm:spPr/>
      <dgm:t>
        <a:bodyPr/>
        <a:lstStyle/>
        <a:p>
          <a:endParaRPr lang="en-US"/>
        </a:p>
      </dgm:t>
    </dgm:pt>
    <dgm:pt modelId="{8012301C-5FA1-4A37-87BE-082FA8F30383}" type="pres">
      <dgm:prSet presAssocID="{69684C95-2276-4F28-AB88-AFB744DE0670}" presName="wedge2" presStyleLbl="node1" presStyleIdx="1" presStyleCnt="6"/>
      <dgm:spPr/>
      <dgm:t>
        <a:bodyPr/>
        <a:lstStyle/>
        <a:p>
          <a:endParaRPr lang="en-US"/>
        </a:p>
      </dgm:t>
    </dgm:pt>
    <dgm:pt modelId="{1A070FEC-0C21-4CF5-855B-4B68E9B6F29A}" type="pres">
      <dgm:prSet presAssocID="{69684C95-2276-4F28-AB88-AFB744DE0670}" presName="dummy2a" presStyleCnt="0"/>
      <dgm:spPr/>
    </dgm:pt>
    <dgm:pt modelId="{9078B555-8E80-4156-BAC5-D70CF3F8B846}" type="pres">
      <dgm:prSet presAssocID="{69684C95-2276-4F28-AB88-AFB744DE0670}" presName="dummy2b" presStyleCnt="0"/>
      <dgm:spPr/>
    </dgm:pt>
    <dgm:pt modelId="{F79B8EF6-A9C8-40A8-8EC6-423A829A03AB}" type="pres">
      <dgm:prSet presAssocID="{69684C95-2276-4F28-AB88-AFB744DE0670}" presName="wedge2Tx" presStyleLbl="node1" presStyleIdx="1" presStyleCnt="6">
        <dgm:presLayoutVars>
          <dgm:chMax val="0"/>
          <dgm:chPref val="0"/>
          <dgm:bulletEnabled val="1"/>
        </dgm:presLayoutVars>
      </dgm:prSet>
      <dgm:spPr/>
      <dgm:t>
        <a:bodyPr/>
        <a:lstStyle/>
        <a:p>
          <a:endParaRPr lang="en-US"/>
        </a:p>
      </dgm:t>
    </dgm:pt>
    <dgm:pt modelId="{8A59F7F0-A68D-4FFF-9BE2-8580E8F4F051}" type="pres">
      <dgm:prSet presAssocID="{69684C95-2276-4F28-AB88-AFB744DE0670}" presName="wedge3" presStyleLbl="node1" presStyleIdx="2" presStyleCnt="6"/>
      <dgm:spPr/>
      <dgm:t>
        <a:bodyPr/>
        <a:lstStyle/>
        <a:p>
          <a:endParaRPr lang="en-US"/>
        </a:p>
      </dgm:t>
    </dgm:pt>
    <dgm:pt modelId="{4561B166-57F3-4E39-BF36-03B425C531AE}" type="pres">
      <dgm:prSet presAssocID="{69684C95-2276-4F28-AB88-AFB744DE0670}" presName="dummy3a" presStyleCnt="0"/>
      <dgm:spPr/>
    </dgm:pt>
    <dgm:pt modelId="{7A6F53A7-1808-4833-8285-2249857F9CD0}" type="pres">
      <dgm:prSet presAssocID="{69684C95-2276-4F28-AB88-AFB744DE0670}" presName="dummy3b" presStyleCnt="0"/>
      <dgm:spPr/>
    </dgm:pt>
    <dgm:pt modelId="{AC7D6FC3-E582-4A07-9D88-862544941F56}" type="pres">
      <dgm:prSet presAssocID="{69684C95-2276-4F28-AB88-AFB744DE0670}" presName="wedge3Tx" presStyleLbl="node1" presStyleIdx="2" presStyleCnt="6">
        <dgm:presLayoutVars>
          <dgm:chMax val="0"/>
          <dgm:chPref val="0"/>
          <dgm:bulletEnabled val="1"/>
        </dgm:presLayoutVars>
      </dgm:prSet>
      <dgm:spPr/>
      <dgm:t>
        <a:bodyPr/>
        <a:lstStyle/>
        <a:p>
          <a:endParaRPr lang="en-US"/>
        </a:p>
      </dgm:t>
    </dgm:pt>
    <dgm:pt modelId="{99E7FD6B-B44E-4A7D-ADEB-C4C3A64FE0E0}" type="pres">
      <dgm:prSet presAssocID="{69684C95-2276-4F28-AB88-AFB744DE0670}" presName="wedge4" presStyleLbl="node1" presStyleIdx="3" presStyleCnt="6"/>
      <dgm:spPr/>
      <dgm:t>
        <a:bodyPr/>
        <a:lstStyle/>
        <a:p>
          <a:endParaRPr lang="en-US"/>
        </a:p>
      </dgm:t>
    </dgm:pt>
    <dgm:pt modelId="{337114B4-539B-4B85-8D62-EC39B65AE37A}" type="pres">
      <dgm:prSet presAssocID="{69684C95-2276-4F28-AB88-AFB744DE0670}" presName="dummy4a" presStyleCnt="0"/>
      <dgm:spPr/>
    </dgm:pt>
    <dgm:pt modelId="{751036EF-BB9E-4439-BCCD-9BA694EB6E26}" type="pres">
      <dgm:prSet presAssocID="{69684C95-2276-4F28-AB88-AFB744DE0670}" presName="dummy4b" presStyleCnt="0"/>
      <dgm:spPr/>
    </dgm:pt>
    <dgm:pt modelId="{3F946DE3-8887-48AE-BF87-11B42258E312}" type="pres">
      <dgm:prSet presAssocID="{69684C95-2276-4F28-AB88-AFB744DE0670}" presName="wedge4Tx" presStyleLbl="node1" presStyleIdx="3" presStyleCnt="6">
        <dgm:presLayoutVars>
          <dgm:chMax val="0"/>
          <dgm:chPref val="0"/>
          <dgm:bulletEnabled val="1"/>
        </dgm:presLayoutVars>
      </dgm:prSet>
      <dgm:spPr/>
      <dgm:t>
        <a:bodyPr/>
        <a:lstStyle/>
        <a:p>
          <a:endParaRPr lang="en-US"/>
        </a:p>
      </dgm:t>
    </dgm:pt>
    <dgm:pt modelId="{FB2C5777-61CC-4379-AD76-54167045C8DD}" type="pres">
      <dgm:prSet presAssocID="{69684C95-2276-4F28-AB88-AFB744DE0670}" presName="wedge5" presStyleLbl="node1" presStyleIdx="4" presStyleCnt="6"/>
      <dgm:spPr/>
      <dgm:t>
        <a:bodyPr/>
        <a:lstStyle/>
        <a:p>
          <a:endParaRPr lang="en-US"/>
        </a:p>
      </dgm:t>
    </dgm:pt>
    <dgm:pt modelId="{E6EEF85F-325E-4876-AA12-ABE4A4CE1EBB}" type="pres">
      <dgm:prSet presAssocID="{69684C95-2276-4F28-AB88-AFB744DE0670}" presName="dummy5a" presStyleCnt="0"/>
      <dgm:spPr/>
    </dgm:pt>
    <dgm:pt modelId="{C0EE42F6-8C0C-4AB0-AABB-E068C0F35249}" type="pres">
      <dgm:prSet presAssocID="{69684C95-2276-4F28-AB88-AFB744DE0670}" presName="dummy5b" presStyleCnt="0"/>
      <dgm:spPr/>
    </dgm:pt>
    <dgm:pt modelId="{65524E41-A21A-4464-9EB8-52846560C267}" type="pres">
      <dgm:prSet presAssocID="{69684C95-2276-4F28-AB88-AFB744DE0670}" presName="wedge5Tx" presStyleLbl="node1" presStyleIdx="4" presStyleCnt="6">
        <dgm:presLayoutVars>
          <dgm:chMax val="0"/>
          <dgm:chPref val="0"/>
          <dgm:bulletEnabled val="1"/>
        </dgm:presLayoutVars>
      </dgm:prSet>
      <dgm:spPr/>
      <dgm:t>
        <a:bodyPr/>
        <a:lstStyle/>
        <a:p>
          <a:endParaRPr lang="en-US"/>
        </a:p>
      </dgm:t>
    </dgm:pt>
    <dgm:pt modelId="{406EDAAD-D732-4067-B564-E93E1F38E39C}" type="pres">
      <dgm:prSet presAssocID="{69684C95-2276-4F28-AB88-AFB744DE0670}" presName="wedge6" presStyleLbl="node1" presStyleIdx="5" presStyleCnt="6"/>
      <dgm:spPr/>
      <dgm:t>
        <a:bodyPr/>
        <a:lstStyle/>
        <a:p>
          <a:endParaRPr lang="en-US"/>
        </a:p>
      </dgm:t>
    </dgm:pt>
    <dgm:pt modelId="{77A4EFC8-87B8-49A1-AF55-2BBC7E45C0F6}" type="pres">
      <dgm:prSet presAssocID="{69684C95-2276-4F28-AB88-AFB744DE0670}" presName="dummy6a" presStyleCnt="0"/>
      <dgm:spPr/>
    </dgm:pt>
    <dgm:pt modelId="{0277825B-2EDF-4492-9736-54801570C1E2}" type="pres">
      <dgm:prSet presAssocID="{69684C95-2276-4F28-AB88-AFB744DE0670}" presName="dummy6b" presStyleCnt="0"/>
      <dgm:spPr/>
    </dgm:pt>
    <dgm:pt modelId="{EFFDA8CC-82F0-44F0-A1D3-A8139AB84385}" type="pres">
      <dgm:prSet presAssocID="{69684C95-2276-4F28-AB88-AFB744DE0670}" presName="wedge6Tx" presStyleLbl="node1" presStyleIdx="5" presStyleCnt="6">
        <dgm:presLayoutVars>
          <dgm:chMax val="0"/>
          <dgm:chPref val="0"/>
          <dgm:bulletEnabled val="1"/>
        </dgm:presLayoutVars>
      </dgm:prSet>
      <dgm:spPr/>
      <dgm:t>
        <a:bodyPr/>
        <a:lstStyle/>
        <a:p>
          <a:endParaRPr lang="en-US"/>
        </a:p>
      </dgm:t>
    </dgm:pt>
    <dgm:pt modelId="{254398B7-4C52-470D-94D5-CD62DE63F37F}" type="pres">
      <dgm:prSet presAssocID="{EB72D6E4-64FB-48B5-9102-636F5636BB51}" presName="arrowWedge1" presStyleLbl="fgSibTrans2D1" presStyleIdx="0" presStyleCnt="6"/>
      <dgm:spPr/>
    </dgm:pt>
    <dgm:pt modelId="{D407B947-5AD9-4E92-8182-BE7B337A2325}" type="pres">
      <dgm:prSet presAssocID="{B694618F-0103-4E5A-93F1-5F74B10C7929}" presName="arrowWedge2" presStyleLbl="fgSibTrans2D1" presStyleIdx="1" presStyleCnt="6"/>
      <dgm:spPr/>
    </dgm:pt>
    <dgm:pt modelId="{07C3D989-3C12-41A5-BD03-E794B3E444DA}" type="pres">
      <dgm:prSet presAssocID="{A5FF8166-C20B-4443-82BF-A01D678CC5C1}" presName="arrowWedge3" presStyleLbl="fgSibTrans2D1" presStyleIdx="2" presStyleCnt="6"/>
      <dgm:spPr/>
    </dgm:pt>
    <dgm:pt modelId="{755C67FC-781F-44E8-9A4B-62ECE764ECDA}" type="pres">
      <dgm:prSet presAssocID="{46339F12-F3D1-479B-9E50-A7E32E3EF8B3}" presName="arrowWedge4" presStyleLbl="fgSibTrans2D1" presStyleIdx="3" presStyleCnt="6"/>
      <dgm:spPr/>
    </dgm:pt>
    <dgm:pt modelId="{F6EBD046-69B9-4DC7-8D18-C066AAC04451}" type="pres">
      <dgm:prSet presAssocID="{813E6A3C-E541-4C58-A373-E45B3ABB4C61}" presName="arrowWedge5" presStyleLbl="fgSibTrans2D1" presStyleIdx="4" presStyleCnt="6"/>
      <dgm:spPr/>
    </dgm:pt>
    <dgm:pt modelId="{D64311E1-D926-46B2-AF59-849019980405}" type="pres">
      <dgm:prSet presAssocID="{7C1D72FE-6699-470F-B23F-4DA99B11ADA2}" presName="arrowWedge6" presStyleLbl="fgSibTrans2D1" presStyleIdx="5" presStyleCnt="6"/>
      <dgm:spPr/>
    </dgm:pt>
  </dgm:ptLst>
  <dgm:cxnLst>
    <dgm:cxn modelId="{A21FE26A-292A-4278-BA22-4A083B95C25D}" type="presOf" srcId="{2A557931-B364-4D71-945B-B40866587AA3}" destId="{8403803A-E12F-4640-823A-466908E805E9}" srcOrd="0" destOrd="0" presId="urn:microsoft.com/office/officeart/2005/8/layout/cycle8"/>
    <dgm:cxn modelId="{37D403EF-CC8B-4D95-BB69-D36DEE669C5B}" type="presOf" srcId="{EF71E27E-98CE-4544-A102-3D9FEC5F23E9}" destId="{EFFDA8CC-82F0-44F0-A1D3-A8139AB84385}" srcOrd="1" destOrd="0" presId="urn:microsoft.com/office/officeart/2005/8/layout/cycle8"/>
    <dgm:cxn modelId="{6DA00322-71CC-42E8-BF0A-9F72516823B3}" type="presOf" srcId="{8D865FC9-BB28-4E0A-A681-30321030E8FE}" destId="{FB2C5777-61CC-4379-AD76-54167045C8DD}" srcOrd="0" destOrd="0" presId="urn:microsoft.com/office/officeart/2005/8/layout/cycle8"/>
    <dgm:cxn modelId="{9F4E26D0-8A30-43F6-8DD5-CAE598C8D586}" type="presOf" srcId="{A3BA0937-AA9F-4793-AC74-B5CD91CD0ABD}" destId="{AC7D6FC3-E582-4A07-9D88-862544941F56}" srcOrd="1" destOrd="0" presId="urn:microsoft.com/office/officeart/2005/8/layout/cycle8"/>
    <dgm:cxn modelId="{15DEE4FC-230B-44DB-88D6-0BEBEF15C9A3}" type="presOf" srcId="{2A557931-B364-4D71-945B-B40866587AA3}" destId="{8B401B1E-234A-4B77-9F05-865B51F6FEF1}" srcOrd="1" destOrd="0" presId="urn:microsoft.com/office/officeart/2005/8/layout/cycle8"/>
    <dgm:cxn modelId="{26455771-C8C0-45D2-AE5A-682A85488C33}" type="presOf" srcId="{D3D31DD4-8126-4027-B456-DE16C1E7CD63}" destId="{F79B8EF6-A9C8-40A8-8EC6-423A829A03AB}" srcOrd="1" destOrd="0" presId="urn:microsoft.com/office/officeart/2005/8/layout/cycle8"/>
    <dgm:cxn modelId="{EA487C02-D5A4-43B8-8C04-69A9DEC71461}" type="presOf" srcId="{A3BA0937-AA9F-4793-AC74-B5CD91CD0ABD}" destId="{8A59F7F0-A68D-4FFF-9BE2-8580E8F4F051}" srcOrd="0" destOrd="0" presId="urn:microsoft.com/office/officeart/2005/8/layout/cycle8"/>
    <dgm:cxn modelId="{7EB3E4CB-9AD5-4000-8192-94559327513B}" type="presOf" srcId="{EF71E27E-98CE-4544-A102-3D9FEC5F23E9}" destId="{406EDAAD-D732-4067-B564-E93E1F38E39C}" srcOrd="0" destOrd="0" presId="urn:microsoft.com/office/officeart/2005/8/layout/cycle8"/>
    <dgm:cxn modelId="{5ECB533B-8B59-497C-9D72-F3DF3B241A66}" srcId="{69684C95-2276-4F28-AB88-AFB744DE0670}" destId="{EF71E27E-98CE-4544-A102-3D9FEC5F23E9}" srcOrd="5" destOrd="0" parTransId="{B140C053-07E4-4623-840F-6761C8832B5D}" sibTransId="{7C1D72FE-6699-470F-B23F-4DA99B11ADA2}"/>
    <dgm:cxn modelId="{C187D670-9E27-430A-BE33-3F778CEDDEEA}" type="presOf" srcId="{6208BDB5-A86C-40EE-AE72-E2CF6DC0E3A6}" destId="{99E7FD6B-B44E-4A7D-ADEB-C4C3A64FE0E0}" srcOrd="0" destOrd="0" presId="urn:microsoft.com/office/officeart/2005/8/layout/cycle8"/>
    <dgm:cxn modelId="{7E8B1D9B-E9E4-40D7-8F42-C1E9250AE5B5}" srcId="{69684C95-2276-4F28-AB88-AFB744DE0670}" destId="{2A557931-B364-4D71-945B-B40866587AA3}" srcOrd="0" destOrd="0" parTransId="{6AD0ABDA-721C-49F5-B082-5B403701BE31}" sibTransId="{EB72D6E4-64FB-48B5-9102-636F5636BB51}"/>
    <dgm:cxn modelId="{AD3C0D84-F3DB-4B5E-AD25-3E71F016DA70}" type="presOf" srcId="{69684C95-2276-4F28-AB88-AFB744DE0670}" destId="{52818339-71FB-4C33-8787-21C0324E9D94}" srcOrd="0" destOrd="0" presId="urn:microsoft.com/office/officeart/2005/8/layout/cycle8"/>
    <dgm:cxn modelId="{652C4711-3618-4B48-9EFE-2AF7D9F833FE}" srcId="{69684C95-2276-4F28-AB88-AFB744DE0670}" destId="{6208BDB5-A86C-40EE-AE72-E2CF6DC0E3A6}" srcOrd="3" destOrd="0" parTransId="{90626C3E-486A-4B82-9F87-461167471EA5}" sibTransId="{46339F12-F3D1-479B-9E50-A7E32E3EF8B3}"/>
    <dgm:cxn modelId="{727C782B-02D4-4361-B461-FC46CA461D4F}" srcId="{69684C95-2276-4F28-AB88-AFB744DE0670}" destId="{8D865FC9-BB28-4E0A-A681-30321030E8FE}" srcOrd="4" destOrd="0" parTransId="{90D61E06-63A0-46D1-8FF0-41D51A8AD52F}" sibTransId="{813E6A3C-E541-4C58-A373-E45B3ABB4C61}"/>
    <dgm:cxn modelId="{0CE2E4E5-C940-4477-960B-C46FDE1D9D1E}" srcId="{69684C95-2276-4F28-AB88-AFB744DE0670}" destId="{D3D31DD4-8126-4027-B456-DE16C1E7CD63}" srcOrd="1" destOrd="0" parTransId="{C7E101DF-6FE8-4A31-AF19-81DEF3D002BD}" sibTransId="{B694618F-0103-4E5A-93F1-5F74B10C7929}"/>
    <dgm:cxn modelId="{4769E963-57E7-404B-AD56-74BB05B2EAA1}" type="presOf" srcId="{8D865FC9-BB28-4E0A-A681-30321030E8FE}" destId="{65524E41-A21A-4464-9EB8-52846560C267}" srcOrd="1" destOrd="0" presId="urn:microsoft.com/office/officeart/2005/8/layout/cycle8"/>
    <dgm:cxn modelId="{700EC18E-6EA7-433F-875B-2F43C81166F8}" type="presOf" srcId="{6208BDB5-A86C-40EE-AE72-E2CF6DC0E3A6}" destId="{3F946DE3-8887-48AE-BF87-11B42258E312}" srcOrd="1" destOrd="0" presId="urn:microsoft.com/office/officeart/2005/8/layout/cycle8"/>
    <dgm:cxn modelId="{1B0216B3-17F6-4B66-9D57-0F0EB6332C96}" type="presOf" srcId="{D3D31DD4-8126-4027-B456-DE16C1E7CD63}" destId="{8012301C-5FA1-4A37-87BE-082FA8F30383}" srcOrd="0" destOrd="0" presId="urn:microsoft.com/office/officeart/2005/8/layout/cycle8"/>
    <dgm:cxn modelId="{9749C7D7-D1AD-4788-BC54-4158078E8C29}" srcId="{69684C95-2276-4F28-AB88-AFB744DE0670}" destId="{A3BA0937-AA9F-4793-AC74-B5CD91CD0ABD}" srcOrd="2" destOrd="0" parTransId="{048C3AF3-27E4-4C63-A696-09601A6D207F}" sibTransId="{A5FF8166-C20B-4443-82BF-A01D678CC5C1}"/>
    <dgm:cxn modelId="{D6186FA6-60FF-42D7-ACA7-6D4ED3276B5D}" type="presParOf" srcId="{52818339-71FB-4C33-8787-21C0324E9D94}" destId="{8403803A-E12F-4640-823A-466908E805E9}" srcOrd="0" destOrd="0" presId="urn:microsoft.com/office/officeart/2005/8/layout/cycle8"/>
    <dgm:cxn modelId="{F436BCFA-B75E-460C-BE2B-16B637F4CE4E}" type="presParOf" srcId="{52818339-71FB-4C33-8787-21C0324E9D94}" destId="{772DD926-0083-4862-A5F9-3E0CDD68428A}" srcOrd="1" destOrd="0" presId="urn:microsoft.com/office/officeart/2005/8/layout/cycle8"/>
    <dgm:cxn modelId="{77500DE0-1DCC-4715-BADD-ADDDF2745CB7}" type="presParOf" srcId="{52818339-71FB-4C33-8787-21C0324E9D94}" destId="{A4ABCD33-62F5-4846-A2F0-3FB09B0D8408}" srcOrd="2" destOrd="0" presId="urn:microsoft.com/office/officeart/2005/8/layout/cycle8"/>
    <dgm:cxn modelId="{10F066ED-FB0F-42C7-ABE1-536AD80FF52B}" type="presParOf" srcId="{52818339-71FB-4C33-8787-21C0324E9D94}" destId="{8B401B1E-234A-4B77-9F05-865B51F6FEF1}" srcOrd="3" destOrd="0" presId="urn:microsoft.com/office/officeart/2005/8/layout/cycle8"/>
    <dgm:cxn modelId="{EACDEAF1-268D-4744-98B3-7569ABAF13EF}" type="presParOf" srcId="{52818339-71FB-4C33-8787-21C0324E9D94}" destId="{8012301C-5FA1-4A37-87BE-082FA8F30383}" srcOrd="4" destOrd="0" presId="urn:microsoft.com/office/officeart/2005/8/layout/cycle8"/>
    <dgm:cxn modelId="{D54FB316-3729-4F9A-BD9E-E1F8DB8D8049}" type="presParOf" srcId="{52818339-71FB-4C33-8787-21C0324E9D94}" destId="{1A070FEC-0C21-4CF5-855B-4B68E9B6F29A}" srcOrd="5" destOrd="0" presId="urn:microsoft.com/office/officeart/2005/8/layout/cycle8"/>
    <dgm:cxn modelId="{9CDFF0A5-AB05-4549-BC36-38ACA8CF9C5A}" type="presParOf" srcId="{52818339-71FB-4C33-8787-21C0324E9D94}" destId="{9078B555-8E80-4156-BAC5-D70CF3F8B846}" srcOrd="6" destOrd="0" presId="urn:microsoft.com/office/officeart/2005/8/layout/cycle8"/>
    <dgm:cxn modelId="{78FF7F05-635D-4507-ABEE-48EA1E08DB8C}" type="presParOf" srcId="{52818339-71FB-4C33-8787-21C0324E9D94}" destId="{F79B8EF6-A9C8-40A8-8EC6-423A829A03AB}" srcOrd="7" destOrd="0" presId="urn:microsoft.com/office/officeart/2005/8/layout/cycle8"/>
    <dgm:cxn modelId="{ABFA5FAA-4807-4D81-AEE1-D66B30CB6E9A}" type="presParOf" srcId="{52818339-71FB-4C33-8787-21C0324E9D94}" destId="{8A59F7F0-A68D-4FFF-9BE2-8580E8F4F051}" srcOrd="8" destOrd="0" presId="urn:microsoft.com/office/officeart/2005/8/layout/cycle8"/>
    <dgm:cxn modelId="{CF3069C0-B603-4998-B6EE-C7B9530188AE}" type="presParOf" srcId="{52818339-71FB-4C33-8787-21C0324E9D94}" destId="{4561B166-57F3-4E39-BF36-03B425C531AE}" srcOrd="9" destOrd="0" presId="urn:microsoft.com/office/officeart/2005/8/layout/cycle8"/>
    <dgm:cxn modelId="{A3DA12D3-5C67-4DC3-9E84-D25B89444982}" type="presParOf" srcId="{52818339-71FB-4C33-8787-21C0324E9D94}" destId="{7A6F53A7-1808-4833-8285-2249857F9CD0}" srcOrd="10" destOrd="0" presId="urn:microsoft.com/office/officeart/2005/8/layout/cycle8"/>
    <dgm:cxn modelId="{48DD23DF-F54B-4292-8097-882F5F94D8AD}" type="presParOf" srcId="{52818339-71FB-4C33-8787-21C0324E9D94}" destId="{AC7D6FC3-E582-4A07-9D88-862544941F56}" srcOrd="11" destOrd="0" presId="urn:microsoft.com/office/officeart/2005/8/layout/cycle8"/>
    <dgm:cxn modelId="{08D36B48-CCB4-4827-AC0D-7389A62D5F5E}" type="presParOf" srcId="{52818339-71FB-4C33-8787-21C0324E9D94}" destId="{99E7FD6B-B44E-4A7D-ADEB-C4C3A64FE0E0}" srcOrd="12" destOrd="0" presId="urn:microsoft.com/office/officeart/2005/8/layout/cycle8"/>
    <dgm:cxn modelId="{B889C5D9-0B7D-49E7-9B61-4BA9D37B7071}" type="presParOf" srcId="{52818339-71FB-4C33-8787-21C0324E9D94}" destId="{337114B4-539B-4B85-8D62-EC39B65AE37A}" srcOrd="13" destOrd="0" presId="urn:microsoft.com/office/officeart/2005/8/layout/cycle8"/>
    <dgm:cxn modelId="{26CE04B3-DCCC-49D2-92FD-58685D916979}" type="presParOf" srcId="{52818339-71FB-4C33-8787-21C0324E9D94}" destId="{751036EF-BB9E-4439-BCCD-9BA694EB6E26}" srcOrd="14" destOrd="0" presId="urn:microsoft.com/office/officeart/2005/8/layout/cycle8"/>
    <dgm:cxn modelId="{285C8705-12F7-40B6-A8F9-B2D9408CAF3C}" type="presParOf" srcId="{52818339-71FB-4C33-8787-21C0324E9D94}" destId="{3F946DE3-8887-48AE-BF87-11B42258E312}" srcOrd="15" destOrd="0" presId="urn:microsoft.com/office/officeart/2005/8/layout/cycle8"/>
    <dgm:cxn modelId="{1613D6EB-F956-46E4-95B1-AC43A9FCB4D3}" type="presParOf" srcId="{52818339-71FB-4C33-8787-21C0324E9D94}" destId="{FB2C5777-61CC-4379-AD76-54167045C8DD}" srcOrd="16" destOrd="0" presId="urn:microsoft.com/office/officeart/2005/8/layout/cycle8"/>
    <dgm:cxn modelId="{455D7314-56A0-4A0C-9EEC-400C87242FF9}" type="presParOf" srcId="{52818339-71FB-4C33-8787-21C0324E9D94}" destId="{E6EEF85F-325E-4876-AA12-ABE4A4CE1EBB}" srcOrd="17" destOrd="0" presId="urn:microsoft.com/office/officeart/2005/8/layout/cycle8"/>
    <dgm:cxn modelId="{76F83693-76CA-43FA-9F4A-50527FC998E4}" type="presParOf" srcId="{52818339-71FB-4C33-8787-21C0324E9D94}" destId="{C0EE42F6-8C0C-4AB0-AABB-E068C0F35249}" srcOrd="18" destOrd="0" presId="urn:microsoft.com/office/officeart/2005/8/layout/cycle8"/>
    <dgm:cxn modelId="{926A31BB-D1D2-4199-96E2-B326DD3AE000}" type="presParOf" srcId="{52818339-71FB-4C33-8787-21C0324E9D94}" destId="{65524E41-A21A-4464-9EB8-52846560C267}" srcOrd="19" destOrd="0" presId="urn:microsoft.com/office/officeart/2005/8/layout/cycle8"/>
    <dgm:cxn modelId="{59F7C45A-88FA-4158-8AC9-1942B1F6D291}" type="presParOf" srcId="{52818339-71FB-4C33-8787-21C0324E9D94}" destId="{406EDAAD-D732-4067-B564-E93E1F38E39C}" srcOrd="20" destOrd="0" presId="urn:microsoft.com/office/officeart/2005/8/layout/cycle8"/>
    <dgm:cxn modelId="{424CA2DA-CFA8-4CDA-BF2A-0FE95F72E8FE}" type="presParOf" srcId="{52818339-71FB-4C33-8787-21C0324E9D94}" destId="{77A4EFC8-87B8-49A1-AF55-2BBC7E45C0F6}" srcOrd="21" destOrd="0" presId="urn:microsoft.com/office/officeart/2005/8/layout/cycle8"/>
    <dgm:cxn modelId="{6FEF9EB8-9C22-4729-8D68-327D86D65826}" type="presParOf" srcId="{52818339-71FB-4C33-8787-21C0324E9D94}" destId="{0277825B-2EDF-4492-9736-54801570C1E2}" srcOrd="22" destOrd="0" presId="urn:microsoft.com/office/officeart/2005/8/layout/cycle8"/>
    <dgm:cxn modelId="{554CAF86-E740-4224-9EF7-E64CF7722BD8}" type="presParOf" srcId="{52818339-71FB-4C33-8787-21C0324E9D94}" destId="{EFFDA8CC-82F0-44F0-A1D3-A8139AB84385}" srcOrd="23" destOrd="0" presId="urn:microsoft.com/office/officeart/2005/8/layout/cycle8"/>
    <dgm:cxn modelId="{DB7A8173-7789-43A2-B3A7-A6D0DEC04EB0}" type="presParOf" srcId="{52818339-71FB-4C33-8787-21C0324E9D94}" destId="{254398B7-4C52-470D-94D5-CD62DE63F37F}" srcOrd="24" destOrd="0" presId="urn:microsoft.com/office/officeart/2005/8/layout/cycle8"/>
    <dgm:cxn modelId="{8FC82769-B569-4AFE-B239-BD5107902F22}" type="presParOf" srcId="{52818339-71FB-4C33-8787-21C0324E9D94}" destId="{D407B947-5AD9-4E92-8182-BE7B337A2325}" srcOrd="25" destOrd="0" presId="urn:microsoft.com/office/officeart/2005/8/layout/cycle8"/>
    <dgm:cxn modelId="{09D688D2-FBBA-4303-B796-C7AC149CE3D1}" type="presParOf" srcId="{52818339-71FB-4C33-8787-21C0324E9D94}" destId="{07C3D989-3C12-41A5-BD03-E794B3E444DA}" srcOrd="26" destOrd="0" presId="urn:microsoft.com/office/officeart/2005/8/layout/cycle8"/>
    <dgm:cxn modelId="{5CED8A37-30EA-44DE-A1E3-BDA8A6D8FDDE}" type="presParOf" srcId="{52818339-71FB-4C33-8787-21C0324E9D94}" destId="{755C67FC-781F-44E8-9A4B-62ECE764ECDA}" srcOrd="27" destOrd="0" presId="urn:microsoft.com/office/officeart/2005/8/layout/cycle8"/>
    <dgm:cxn modelId="{EAF80108-A2BC-4CBC-8123-1E8EE40E5B26}" type="presParOf" srcId="{52818339-71FB-4C33-8787-21C0324E9D94}" destId="{F6EBD046-69B9-4DC7-8D18-C066AAC04451}" srcOrd="28" destOrd="0" presId="urn:microsoft.com/office/officeart/2005/8/layout/cycle8"/>
    <dgm:cxn modelId="{A34FF5AC-FC44-479C-83FD-C2E0F2E6DD30}" type="presParOf" srcId="{52818339-71FB-4C33-8787-21C0324E9D94}" destId="{D64311E1-D926-46B2-AF59-849019980405}" srcOrd="29" destOrd="0" presId="urn:microsoft.com/office/officeart/2005/8/layout/cycle8"/>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403803A-E12F-4640-823A-466908E805E9}">
      <dsp:nvSpPr>
        <dsp:cNvPr id="0" name=""/>
        <dsp:cNvSpPr/>
      </dsp:nvSpPr>
      <dsp:spPr>
        <a:xfrm>
          <a:off x="1842346" y="321750"/>
          <a:ext cx="4551680" cy="4551680"/>
        </a:xfrm>
        <a:prstGeom prst="pie">
          <a:avLst>
            <a:gd name="adj1" fmla="val 16200000"/>
            <a:gd name="adj2" fmla="val 1980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lvl="0" algn="ctr" defTabSz="577850">
            <a:lnSpc>
              <a:spcPct val="90000"/>
            </a:lnSpc>
            <a:spcBef>
              <a:spcPct val="0"/>
            </a:spcBef>
            <a:spcAft>
              <a:spcPct val="35000"/>
            </a:spcAft>
          </a:pPr>
          <a:r>
            <a:rPr lang="lv-LV" sz="1300" kern="1200" dirty="0" smtClean="0"/>
            <a:t> </a:t>
          </a:r>
          <a:r>
            <a:rPr lang="lv-LV" sz="1500" kern="1200" dirty="0" smtClean="0"/>
            <a:t>Kredītiestāžu sektorā</a:t>
          </a:r>
          <a:endParaRPr lang="en-US" sz="1500" kern="1200" dirty="0"/>
        </a:p>
      </dsp:txBody>
      <dsp:txXfrm>
        <a:off x="4226560" y="903173"/>
        <a:ext cx="1192106" cy="921173"/>
      </dsp:txXfrm>
    </dsp:sp>
    <dsp:sp modelId="{8012301C-5FA1-4A37-87BE-082FA8F30383}">
      <dsp:nvSpPr>
        <dsp:cNvPr id="0" name=""/>
        <dsp:cNvSpPr/>
      </dsp:nvSpPr>
      <dsp:spPr>
        <a:xfrm>
          <a:off x="1896533" y="415493"/>
          <a:ext cx="4551680" cy="4551680"/>
        </a:xfrm>
        <a:prstGeom prst="pie">
          <a:avLst>
            <a:gd name="adj1" fmla="val 19800000"/>
            <a:gd name="adj2" fmla="val 180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lv-LV" sz="1600" kern="1200" dirty="0" smtClean="0"/>
            <a:t> Kapitāla tirgū</a:t>
          </a:r>
        </a:p>
      </dsp:txBody>
      <dsp:txXfrm>
        <a:off x="4985173" y="2257840"/>
        <a:ext cx="1246293" cy="894080"/>
      </dsp:txXfrm>
    </dsp:sp>
    <dsp:sp modelId="{8A59F7F0-A68D-4FFF-9BE2-8580E8F4F051}">
      <dsp:nvSpPr>
        <dsp:cNvPr id="0" name=""/>
        <dsp:cNvSpPr/>
      </dsp:nvSpPr>
      <dsp:spPr>
        <a:xfrm>
          <a:off x="1842346" y="509236"/>
          <a:ext cx="4551680" cy="4551680"/>
        </a:xfrm>
        <a:prstGeom prst="pie">
          <a:avLst>
            <a:gd name="adj1" fmla="val 1800000"/>
            <a:gd name="adj2" fmla="val 540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lv-LV" sz="1600" kern="1200" dirty="0" smtClean="0"/>
            <a:t> Tiesu sistēmā</a:t>
          </a:r>
        </a:p>
      </dsp:txBody>
      <dsp:txXfrm>
        <a:off x="4226560" y="3585413"/>
        <a:ext cx="1192106" cy="921173"/>
      </dsp:txXfrm>
    </dsp:sp>
    <dsp:sp modelId="{99E7FD6B-B44E-4A7D-ADEB-C4C3A64FE0E0}">
      <dsp:nvSpPr>
        <dsp:cNvPr id="0" name=""/>
        <dsp:cNvSpPr/>
      </dsp:nvSpPr>
      <dsp:spPr>
        <a:xfrm>
          <a:off x="1733973" y="509236"/>
          <a:ext cx="4551680" cy="4551680"/>
        </a:xfrm>
        <a:prstGeom prst="pie">
          <a:avLst>
            <a:gd name="adj1" fmla="val 5400000"/>
            <a:gd name="adj2" fmla="val 900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lvl="0" algn="ctr" defTabSz="666750">
            <a:lnSpc>
              <a:spcPct val="90000"/>
            </a:lnSpc>
            <a:spcBef>
              <a:spcPct val="0"/>
            </a:spcBef>
            <a:spcAft>
              <a:spcPct val="35000"/>
            </a:spcAft>
          </a:pPr>
          <a:r>
            <a:rPr lang="lv-LV" sz="1500" kern="1200" dirty="0" smtClean="0"/>
            <a:t>Valsts atbalsta programmās</a:t>
          </a:r>
        </a:p>
      </dsp:txBody>
      <dsp:txXfrm>
        <a:off x="2709333" y="3585413"/>
        <a:ext cx="1192106" cy="921173"/>
      </dsp:txXfrm>
    </dsp:sp>
    <dsp:sp modelId="{FB2C5777-61CC-4379-AD76-54167045C8DD}">
      <dsp:nvSpPr>
        <dsp:cNvPr id="0" name=""/>
        <dsp:cNvSpPr/>
      </dsp:nvSpPr>
      <dsp:spPr>
        <a:xfrm>
          <a:off x="1679786" y="415493"/>
          <a:ext cx="4551680" cy="4551680"/>
        </a:xfrm>
        <a:prstGeom prst="pie">
          <a:avLst>
            <a:gd name="adj1" fmla="val 9000000"/>
            <a:gd name="adj2" fmla="val 1260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lv-LV" sz="1600" kern="1200" dirty="0" smtClean="0"/>
            <a:t>Alternatīvos finansējuma veidos</a:t>
          </a:r>
        </a:p>
      </dsp:txBody>
      <dsp:txXfrm>
        <a:off x="1896533" y="2257840"/>
        <a:ext cx="1246293" cy="894080"/>
      </dsp:txXfrm>
    </dsp:sp>
    <dsp:sp modelId="{406EDAAD-D732-4067-B564-E93E1F38E39C}">
      <dsp:nvSpPr>
        <dsp:cNvPr id="0" name=""/>
        <dsp:cNvSpPr/>
      </dsp:nvSpPr>
      <dsp:spPr>
        <a:xfrm>
          <a:off x="1733973" y="321750"/>
          <a:ext cx="4551680" cy="4551680"/>
        </a:xfrm>
        <a:prstGeom prst="pie">
          <a:avLst>
            <a:gd name="adj1" fmla="val 12600000"/>
            <a:gd name="adj2" fmla="val 1620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lv-LV" sz="1800" kern="1200" dirty="0" smtClean="0"/>
            <a:t>Finanšu pratības jautājumā</a:t>
          </a:r>
        </a:p>
      </dsp:txBody>
      <dsp:txXfrm>
        <a:off x="2709333" y="903173"/>
        <a:ext cx="1192106" cy="921173"/>
      </dsp:txXfrm>
    </dsp:sp>
    <dsp:sp modelId="{254398B7-4C52-470D-94D5-CD62DE63F37F}">
      <dsp:nvSpPr>
        <dsp:cNvPr id="0" name=""/>
        <dsp:cNvSpPr/>
      </dsp:nvSpPr>
      <dsp:spPr>
        <a:xfrm>
          <a:off x="1560409" y="39979"/>
          <a:ext cx="5115221" cy="5115221"/>
        </a:xfrm>
        <a:prstGeom prst="circularArrow">
          <a:avLst>
            <a:gd name="adj1" fmla="val 5085"/>
            <a:gd name="adj2" fmla="val 327528"/>
            <a:gd name="adj3" fmla="val 19472472"/>
            <a:gd name="adj4" fmla="val 16200251"/>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D407B947-5AD9-4E92-8182-BE7B337A2325}">
      <dsp:nvSpPr>
        <dsp:cNvPr id="0" name=""/>
        <dsp:cNvSpPr/>
      </dsp:nvSpPr>
      <dsp:spPr>
        <a:xfrm>
          <a:off x="1614596" y="133722"/>
          <a:ext cx="5115221" cy="5115221"/>
        </a:xfrm>
        <a:prstGeom prst="circularArrow">
          <a:avLst>
            <a:gd name="adj1" fmla="val 5085"/>
            <a:gd name="adj2" fmla="val 327528"/>
            <a:gd name="adj3" fmla="val 1472472"/>
            <a:gd name="adj4" fmla="val 19800000"/>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07C3D989-3C12-41A5-BD03-E794B3E444DA}">
      <dsp:nvSpPr>
        <dsp:cNvPr id="0" name=""/>
        <dsp:cNvSpPr/>
      </dsp:nvSpPr>
      <dsp:spPr>
        <a:xfrm>
          <a:off x="1560409" y="227465"/>
          <a:ext cx="5115221" cy="5115221"/>
        </a:xfrm>
        <a:prstGeom prst="circularArrow">
          <a:avLst>
            <a:gd name="adj1" fmla="val 5085"/>
            <a:gd name="adj2" fmla="val 327528"/>
            <a:gd name="adj3" fmla="val 5072221"/>
            <a:gd name="adj4" fmla="val 1800000"/>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755C67FC-781F-44E8-9A4B-62ECE764ECDA}">
      <dsp:nvSpPr>
        <dsp:cNvPr id="0" name=""/>
        <dsp:cNvSpPr/>
      </dsp:nvSpPr>
      <dsp:spPr>
        <a:xfrm>
          <a:off x="1452368" y="227465"/>
          <a:ext cx="5115221" cy="5115221"/>
        </a:xfrm>
        <a:prstGeom prst="circularArrow">
          <a:avLst>
            <a:gd name="adj1" fmla="val 5085"/>
            <a:gd name="adj2" fmla="val 327528"/>
            <a:gd name="adj3" fmla="val 8672472"/>
            <a:gd name="adj4" fmla="val 5400251"/>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F6EBD046-69B9-4DC7-8D18-C066AAC04451}">
      <dsp:nvSpPr>
        <dsp:cNvPr id="0" name=""/>
        <dsp:cNvSpPr/>
      </dsp:nvSpPr>
      <dsp:spPr>
        <a:xfrm>
          <a:off x="1398182" y="133722"/>
          <a:ext cx="5115221" cy="5115221"/>
        </a:xfrm>
        <a:prstGeom prst="circularArrow">
          <a:avLst>
            <a:gd name="adj1" fmla="val 5085"/>
            <a:gd name="adj2" fmla="val 327528"/>
            <a:gd name="adj3" fmla="val 12272472"/>
            <a:gd name="adj4" fmla="val 9000000"/>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D64311E1-D926-46B2-AF59-849019980405}">
      <dsp:nvSpPr>
        <dsp:cNvPr id="0" name=""/>
        <dsp:cNvSpPr/>
      </dsp:nvSpPr>
      <dsp:spPr>
        <a:xfrm>
          <a:off x="1452368" y="39979"/>
          <a:ext cx="5115221" cy="5115221"/>
        </a:xfrm>
        <a:prstGeom prst="circularArrow">
          <a:avLst>
            <a:gd name="adj1" fmla="val 5085"/>
            <a:gd name="adj2" fmla="val 327528"/>
            <a:gd name="adj3" fmla="val 15872221"/>
            <a:gd name="adj4" fmla="val 12600000"/>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cycle8">
  <dgm:title val=""/>
  <dgm:desc val=""/>
  <dgm:catLst>
    <dgm:cat type="cycle" pri="7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clrData>
  <dgm:layoutNode name="compositeShape">
    <dgm:varLst>
      <dgm:chMax val="7"/>
      <dgm:dir/>
      <dgm:resizeHandles val="exact"/>
    </dgm:varLst>
    <dgm:alg type="composite">
      <dgm:param type="horzAlign" val="ctr"/>
      <dgm:param type="vertAlign" val="mid"/>
      <dgm:param type="ar" val="1"/>
    </dgm:alg>
    <dgm:shape xmlns:r="http://schemas.openxmlformats.org/officeDocument/2006/relationships" r:blip="">
      <dgm:adjLst/>
    </dgm:shape>
    <dgm:presOf/>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dummy1a" refType="w" fact="0.5"/>
          <dgm:constr type="t" for="ch" forName="dummy1a" refType="h" fact="0.08"/>
          <dgm:constr type="l" for="ch" forName="dummy1b" refType="w" fact="0.5"/>
          <dgm:constr type="t" for="ch" forName="dummy1b" refType="h" fact="0.08"/>
          <dgm:constr type="l" for="ch" forName="wedge1Tx" refType="w" fact="0.22"/>
          <dgm:constr type="t" for="ch" forName="wedge1Tx" refType="h" fact="0.22"/>
          <dgm:constr type="w" for="ch" forName="wedge1Tx" refType="w" fact="0.56"/>
          <dgm:constr type="h" for="ch" forName="wedge1Tx" refType="h" fact="0.56"/>
          <dgm:constr type="h" for="ch" forName="arrowWedge1single" refType="w" fact="0.08"/>
          <dgm:constr type="diam" for="ch" forName="arrowWedge1single" refType="w" fact="0.84"/>
          <dgm:constr type="l" for="ch" forName="arrowWedge1single" refType="w" fact="0.5"/>
          <dgm:constr type="t" for="ch" forName="arrowWedge1single" refType="w" fact="0.5"/>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dummy1a" refType="w" fact="0.52"/>
          <dgm:constr type="t" for="ch" forName="dummy1a" refType="h" fact="0.08"/>
          <dgm:constr type="l" for="ch" forName="dummy1b" refType="w" fact="0.52"/>
          <dgm:constr type="t" for="ch" forName="dummy1b" refType="h" fact="0.92"/>
          <dgm:constr type="l" for="ch" forName="wedge1Tx" refType="w" fact="0.559"/>
          <dgm:constr type="t" for="ch" forName="wedge1Tx" refType="h" fact="0.3"/>
          <dgm:constr type="w" for="ch" forName="wedge1Tx" refType="w" fact="0.3"/>
          <dgm:constr type="h" for="ch" forName="wedge1Tx" refType="h" fact="0.4"/>
          <dgm:constr type="l" for="ch" forName="wedge2" refType="w" fact="0.06"/>
          <dgm:constr type="t" for="ch" forName="wedge2" refType="w" fact="0.08"/>
          <dgm:constr type="w" for="ch" forName="wedge2" refType="w" fact="0.84"/>
          <dgm:constr type="h" for="ch" forName="wedge2" refType="h" fact="0.84"/>
          <dgm:constr type="l" for="ch" forName="dummy2a" refType="w" fact="0.48"/>
          <dgm:constr type="t" for="ch" forName="dummy2a" refType="h" fact="0.92"/>
          <dgm:constr type="l" for="ch" forName="dummy2b" refType="w" fact="0.48"/>
          <dgm:constr type="t" for="ch" forName="dummy2b" refType="h" fact="0.08"/>
          <dgm:constr type="r" for="ch" forName="wedge2Tx" refType="w" fact="0.441"/>
          <dgm:constr type="t" for="ch" forName="wedge2Tx" refType="h" fact="0.3"/>
          <dgm:constr type="w" for="ch" forName="wedge2Tx" refType="w" fact="0.3"/>
          <dgm:constr type="h" for="ch" forName="wedge2Tx" refType="h" fact="0.4"/>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primFontSz" for="ch" ptType="node" op="equ"/>
        </dgm:constrLst>
      </dgm:if>
      <dgm:if name="Name3" axis="ch" ptType="node" func="cnt" op="equ" val="3">
        <dgm:constrLst>
          <dgm:constr type="l" for="ch" forName="wedge1" refType="w" fact="0.0973"/>
          <dgm:constr type="t" for="ch" forName="wedge1" refType="w" fact="0.07"/>
          <dgm:constr type="w" for="ch" forName="wedge1" refType="w" fact="0.84"/>
          <dgm:constr type="h" for="ch" forName="wedge1" refType="h" fact="0.84"/>
          <dgm:constr type="l" for="ch" forName="dummy1a" refType="w" fact="0.5173"/>
          <dgm:constr type="t" for="ch" forName="dummy1a" refType="h" fact="0.07"/>
          <dgm:constr type="l" for="ch" forName="dummy1b" refType="w" fact="0.8811"/>
          <dgm:constr type="t" for="ch" forName="dummy1b" refType="h" fact="0.7"/>
          <dgm:constr type="l" for="ch" forName="wedge1Tx" refType="w" fact="0.54"/>
          <dgm:constr type="t" for="ch" forName="wedge1Tx" refType="h" fact="0.248"/>
          <dgm:constr type="w" for="ch" forName="wedge1Tx" refType="w" fact="0.3"/>
          <dgm:constr type="h" for="ch" forName="wedge1Tx" refType="h" fact="0.25"/>
          <dgm:constr type="l" for="ch" forName="wedge2" refType="w" fact="0.08"/>
          <dgm:constr type="t" for="ch" forName="wedge2" refType="w" fact="0.1"/>
          <dgm:constr type="w" for="ch" forName="wedge2" refType="w" fact="0.84"/>
          <dgm:constr type="h" for="ch" forName="wedge2" refType="h" fact="0.84"/>
          <dgm:constr type="l" for="ch" forName="dummy2a" refType="w" fact="0.8637"/>
          <dgm:constr type="t" for="ch" forName="dummy2a" refType="h" fact="0.73"/>
          <dgm:constr type="l" for="ch" forName="dummy2b" refType="w" fact="0.1363"/>
          <dgm:constr type="t" for="ch" forName="dummy2b" refType="h" fact="0.73"/>
          <dgm:constr type="l" for="ch" forName="wedge2Tx" refType="w" fact="0.28"/>
          <dgm:constr type="t" for="ch" forName="wedge2Tx" refType="h" fact="0.645"/>
          <dgm:constr type="w" for="ch" forName="wedge2Tx" refType="w" fact="0.45"/>
          <dgm:constr type="h" for="ch" forName="wedge2Tx" refType="h" fact="0.22"/>
          <dgm:constr type="l" for="ch" forName="wedge3" refType="w" fact="0.0627"/>
          <dgm:constr type="t" for="ch" forName="wedge3" refType="w" fact="0.07"/>
          <dgm:constr type="w" for="ch" forName="wedge3" refType="w" fact="0.84"/>
          <dgm:constr type="h" for="ch" forName="wedge3" refType="h" fact="0.84"/>
          <dgm:constr type="l" for="ch" forName="dummy3a" refType="w" fact="0.1189"/>
          <dgm:constr type="t" for="ch" forName="dummy3a" refType="h" fact="0.7"/>
          <dgm:constr type="l" for="ch" forName="dummy3b" refType="w" fact="0.4827"/>
          <dgm:constr type="t" for="ch" forName="dummy3b" refType="h" fact="0.07"/>
          <dgm:constr type="r" for="ch" forName="wedge3Tx" refType="w" fact="0.46"/>
          <dgm:constr type="t" for="ch" forName="wedge3Tx" refType="h" fact="0.248"/>
          <dgm:constr type="w" for="ch" forName="wedge3Tx" refType="w" fact="0.3"/>
          <dgm:constr type="h" for="ch" forName="wedge3Tx" refType="h" fact="0.25"/>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primFontSz" for="ch" ptType="node" op="equ"/>
        </dgm:constrLst>
      </dgm:if>
      <dgm:if name="Name4" axis="ch" ptType="node" func="cnt" op="equ" val="4">
        <dgm:constrLst>
          <dgm:constr type="l" for="ch" forName="wedge1" refType="w" fact="0.0941"/>
          <dgm:constr type="t" for="ch" forName="wedge1" refType="w" fact="0.0659"/>
          <dgm:constr type="w" for="ch" forName="wedge1" refType="w" fact="0.84"/>
          <dgm:constr type="h" for="ch" forName="wedge1" refType="h" fact="0.84"/>
          <dgm:constr type="l" for="ch" forName="dummy1a" refType="w" fact="0.5141"/>
          <dgm:constr type="t" for="ch" forName="dummy1a" refType="h" fact="0.0659"/>
          <dgm:constr type="l" for="ch" forName="dummy1b" refType="w" fact="0.9341"/>
          <dgm:constr type="t" for="ch" forName="dummy1b" refType="h" fact="0.4859"/>
          <dgm:constr type="l" for="ch" forName="wedge1Tx" refType="w" fact="0.54"/>
          <dgm:constr type="t" for="ch" forName="wedge1Tx" refType="h" fact="0.24"/>
          <dgm:constr type="w" for="ch" forName="wedge1Tx" refType="w" fact="0.31"/>
          <dgm:constr type="h" for="ch" forName="wedge1Tx" refType="h" fact="0.23"/>
          <dgm:constr type="l" for="ch" forName="wedge2" refType="w" fact="0.0941"/>
          <dgm:constr type="t" for="ch" forName="wedge2" refType="w" fact="0.0941"/>
          <dgm:constr type="w" for="ch" forName="wedge2" refType="w" fact="0.84"/>
          <dgm:constr type="h" for="ch" forName="wedge2" refType="h" fact="0.84"/>
          <dgm:constr type="l" for="ch" forName="dummy2a" refType="w" fact="0.9341"/>
          <dgm:constr type="t" for="ch" forName="dummy2a" refType="h" fact="0.5141"/>
          <dgm:constr type="l" for="ch" forName="dummy2b" refType="w" fact="0.5141"/>
          <dgm:constr type="t" for="ch" forName="dummy2b" refType="h" fact="0.9341"/>
          <dgm:constr type="l" for="ch" forName="wedge2Tx" refType="w" fact="0.54"/>
          <dgm:constr type="t" for="ch" forName="wedge2Tx" refType="h" fact="0.53"/>
          <dgm:constr type="w" for="ch" forName="wedge2Tx" refType="w" fact="0.31"/>
          <dgm:constr type="h" for="ch" forName="wedge2Tx" refType="h" fact="0.23"/>
          <dgm:constr type="l" for="ch" forName="wedge3" refType="w" fact="0.0659"/>
          <dgm:constr type="t" for="ch" forName="wedge3" refType="w" fact="0.0941"/>
          <dgm:constr type="w" for="ch" forName="wedge3" refType="w" fact="0.84"/>
          <dgm:constr type="h" for="ch" forName="wedge3" refType="h" fact="0.84"/>
          <dgm:constr type="l" for="ch" forName="dummy3a" refType="w" fact="0.4859"/>
          <dgm:constr type="t" for="ch" forName="dummy3a" refType="h" fact="0.9341"/>
          <dgm:constr type="l" for="ch" forName="dummy3b" refType="w" fact="0.0659"/>
          <dgm:constr type="t" for="ch" forName="dummy3b" refType="h" fact="0.5141"/>
          <dgm:constr type="r" for="ch" forName="wedge3Tx" refType="w" fact="0.46"/>
          <dgm:constr type="t" for="ch" forName="wedge3Tx" refType="h" fact="0.53"/>
          <dgm:constr type="w" for="ch" forName="wedge3Tx" refType="w" fact="0.31"/>
          <dgm:constr type="h" for="ch" forName="wedge3Tx" refType="h" fact="0.23"/>
          <dgm:constr type="l" for="ch" forName="wedge4" refType="w" fact="0.0659"/>
          <dgm:constr type="t" for="ch" forName="wedge4" refType="h" fact="0.0659"/>
          <dgm:constr type="w" for="ch" forName="wedge4" refType="w" fact="0.84"/>
          <dgm:constr type="h" for="ch" forName="wedge4" refType="h" fact="0.84"/>
          <dgm:constr type="l" for="ch" forName="dummy4a" refType="w" fact="0.0659"/>
          <dgm:constr type="t" for="ch" forName="dummy4a" refType="h" fact="0.4859"/>
          <dgm:constr type="l" for="ch" forName="dummy4b" refType="w" fact="0.4859"/>
          <dgm:constr type="t" for="ch" forName="dummy4b" refType="h" fact="0.0659"/>
          <dgm:constr type="r" for="ch" forName="wedge4Tx" refType="w" fact="0.46"/>
          <dgm:constr type="t" for="ch" forName="wedge4Tx" refType="h" fact="0.24"/>
          <dgm:constr type="w" for="ch" forName="wedge4Tx" refType="w" fact="0.31"/>
          <dgm:constr type="h" for="ch" forName="wedge4Tx" refType="h" fact="0.23"/>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primFontSz" for="ch" ptType="node" op="equ"/>
        </dgm:constrLst>
      </dgm:if>
      <dgm:if name="Name5" axis="ch" ptType="node" func="cnt" op="equ" val="5">
        <dgm:constrLst>
          <dgm:constr type="l" for="ch" forName="wedge1" refType="w" fact="0.0918"/>
          <dgm:constr type="t" for="ch" forName="wedge1" refType="w" fact="0.0638"/>
          <dgm:constr type="w" for="ch" forName="wedge1" refType="w" fact="0.84"/>
          <dgm:constr type="h" for="ch" forName="wedge1" refType="h" fact="0.84"/>
          <dgm:constr type="l" for="ch" forName="dummy1a" refType="w" fact="0.5118"/>
          <dgm:constr type="t" for="ch" forName="dummy1a" refType="h" fact="0.0638"/>
          <dgm:constr type="l" for="ch" forName="dummy1b" refType="w" fact="0.9112"/>
          <dgm:constr type="t" for="ch" forName="dummy1b" refType="h" fact="0.354"/>
          <dgm:constr type="l" for="ch" forName="wedge1Tx" refType="w" fact="0.53"/>
          <dgm:constr type="t" for="ch" forName="wedge1Tx" refType="h" fact="0.205"/>
          <dgm:constr type="w" for="ch" forName="wedge1Tx" refType="w" fact="0.27"/>
          <dgm:constr type="h" for="ch" forName="wedge1Tx" refType="h" fact="0.18"/>
          <dgm:constr type="l" for="ch" forName="wedge2" refType="w" fact="0.099"/>
          <dgm:constr type="t" for="ch" forName="wedge2" refType="w" fact="0.0862"/>
          <dgm:constr type="w" for="ch" forName="wedge2" refType="w" fact="0.84"/>
          <dgm:constr type="h" for="ch" forName="wedge2" refType="h" fact="0.84"/>
          <dgm:constr type="l" for="ch" forName="dummy2a" refType="w" fact="0.9185"/>
          <dgm:constr type="t" for="ch" forName="dummy2a" refType="h" fact="0.3764"/>
          <dgm:constr type="l" for="ch" forName="dummy2b" refType="w" fact="0.7659"/>
          <dgm:constr type="t" for="ch" forName="dummy2b" refType="h" fact="0.846"/>
          <dgm:constr type="l" for="ch" forName="wedge2Tx" refType="w" fact="0.64"/>
          <dgm:constr type="t" for="ch" forName="wedge2Tx" refType="h" fact="0.47"/>
          <dgm:constr type="w" for="ch" forName="wedge2Tx" refType="w" fact="0.25"/>
          <dgm:constr type="h" for="ch" forName="wedge2Tx" refType="h" fact="0.2"/>
          <dgm:constr type="l" for="ch" forName="wedge3" refType="w" fact="0.08"/>
          <dgm:constr type="t" for="ch" forName="wedge3" refType="w" fact="0.1"/>
          <dgm:constr type="w" for="ch" forName="wedge3" refType="w" fact="0.84"/>
          <dgm:constr type="h" for="ch" forName="wedge3" refType="h" fact="0.84"/>
          <dgm:constr type="l" for="ch" forName="dummy3a" refType="w" fact="0.7469"/>
          <dgm:constr type="t" for="ch" forName="dummy3a" refType="h" fact="0.8598"/>
          <dgm:constr type="l" for="ch" forName="dummy3b" refType="w" fact="0.2531"/>
          <dgm:constr type="t" for="ch" forName="dummy3b" refType="h" fact="0.8598"/>
          <dgm:constr type="l" for="ch" forName="wedge3Tx" refType="w" fact="0.38"/>
          <dgm:constr type="t" for="ch" forName="wedge3Tx" refType="h" fact="0.69"/>
          <dgm:constr type="w" for="ch" forName="wedge3Tx" refType="w" fact="0.24"/>
          <dgm:constr type="h" for="ch" forName="wedge3Tx" refType="h" fact="0.22"/>
          <dgm:constr type="l" for="ch" forName="wedge4" refType="w" fact="0.061"/>
          <dgm:constr type="t" for="ch" forName="wedge4" refType="h" fact="0.0862"/>
          <dgm:constr type="w" for="ch" forName="wedge4" refType="w" fact="0.84"/>
          <dgm:constr type="h" for="ch" forName="wedge4" refType="h" fact="0.84"/>
          <dgm:constr type="l" for="ch" forName="dummy4a" refType="w" fact="0.2341"/>
          <dgm:constr type="t" for="ch" forName="dummy4a" refType="h" fact="0.846"/>
          <dgm:constr type="l" for="ch" forName="dummy4b" refType="w" fact="0.0815"/>
          <dgm:constr type="t" for="ch" forName="dummy4b" refType="h" fact="0.3764"/>
          <dgm:constr type="r" for="ch" forName="wedge4Tx" refType="w" fact="0.36"/>
          <dgm:constr type="t" for="ch" forName="wedge4Tx" refType="h" fact="0.47"/>
          <dgm:constr type="w" for="ch" forName="wedge4Tx" refType="w" fact="0.25"/>
          <dgm:constr type="h" for="ch" forName="wedge4Tx" refType="h" fact="0.2"/>
          <dgm:constr type="l" for="ch" forName="wedge5" refType="w" fact="0.0682"/>
          <dgm:constr type="t" for="ch" forName="wedge5" refType="h" fact="0.0638"/>
          <dgm:constr type="w" for="ch" forName="wedge5" refType="w" fact="0.84"/>
          <dgm:constr type="h" for="ch" forName="wedge5" refType="h" fact="0.84"/>
          <dgm:constr type="l" for="ch" forName="dummy5a" refType="w" fact="0.0888"/>
          <dgm:constr type="t" for="ch" forName="dummy5a" refType="h" fact="0.354"/>
          <dgm:constr type="l" for="ch" forName="dummy5b" refType="w" fact="0.4882"/>
          <dgm:constr type="t" for="ch" forName="dummy5b" refType="h" fact="0.0638"/>
          <dgm:constr type="r" for="ch" forName="wedge5Tx" refType="w" fact="0.47"/>
          <dgm:constr type="t" for="ch" forName="wedge5Tx" refType="h" fact="0.205"/>
          <dgm:constr type="w" for="ch" forName="wedge5Tx" refType="w" fact="0.27"/>
          <dgm:constr type="h" for="ch" forName="wedge5Tx" refType="h" fact="0.18"/>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primFontSz" for="ch" ptType="node" op="equ"/>
        </dgm:constrLst>
      </dgm:if>
      <dgm:if name="Name6" axis="ch" ptType="node" func="cnt" op="equ" val="6">
        <dgm:constrLst>
          <dgm:constr type="l" for="ch" forName="wedge1" refType="w" fact="0.09"/>
          <dgm:constr type="t" for="ch" forName="wedge1" refType="w" fact="0.0627"/>
          <dgm:constr type="w" for="ch" forName="wedge1" refType="w" fact="0.84"/>
          <dgm:constr type="h" for="ch" forName="wedge1" refType="h" fact="0.84"/>
          <dgm:constr type="l" for="ch" forName="dummy1a" refType="w" fact="0.51"/>
          <dgm:constr type="t" for="ch" forName="dummy1a" refType="h" fact="0.0627"/>
          <dgm:constr type="l" for="ch" forName="dummy1b" refType="w" fact="0.8737"/>
          <dgm:constr type="t" for="ch" forName="dummy1b" refType="h" fact="0.2727"/>
          <dgm:constr type="l" for="ch" forName="wedge1Tx" refType="w" fact="0.53"/>
          <dgm:constr type="t" for="ch" forName="wedge1Tx" refType="h" fact="0.17"/>
          <dgm:constr type="w" for="ch" forName="wedge1Tx" refType="w" fact="0.22"/>
          <dgm:constr type="h" for="ch" forName="wedge1Tx" refType="h" fact="0.17"/>
          <dgm:constr type="l" for="ch" forName="wedge2" refType="w" fact="0.1"/>
          <dgm:constr type="t" for="ch" forName="wedge2" refType="w" fact="0.08"/>
          <dgm:constr type="w" for="ch" forName="wedge2" refType="w" fact="0.84"/>
          <dgm:constr type="h" for="ch" forName="wedge2" refType="h" fact="0.84"/>
          <dgm:constr type="l" for="ch" forName="dummy2a" refType="w" fact="0.8837"/>
          <dgm:constr type="t" for="ch" forName="dummy2a" refType="h" fact="0.29"/>
          <dgm:constr type="l" for="ch" forName="dummy2b" refType="w" fact="0.8837"/>
          <dgm:constr type="t" for="ch" forName="dummy2b" refType="h" fact="0.71"/>
          <dgm:constr type="l" for="ch" forName="wedge2Tx" refType="w" fact="0.67"/>
          <dgm:constr type="t" for="ch" forName="wedge2Tx" refType="h" fact="0.42"/>
          <dgm:constr type="w" for="ch" forName="wedge2Tx" refType="w" fact="0.23"/>
          <dgm:constr type="h" for="ch" forName="wedge2Tx" refType="h" fact="0.165"/>
          <dgm:constr type="l" for="ch" forName="wedge3" refType="w" fact="0.09"/>
          <dgm:constr type="t" for="ch" forName="wedge3" refType="w" fact="0.0973"/>
          <dgm:constr type="w" for="ch" forName="wedge3" refType="w" fact="0.84"/>
          <dgm:constr type="h" for="ch" forName="wedge3" refType="h" fact="0.84"/>
          <dgm:constr type="l" for="ch" forName="dummy3a" refType="w" fact="0.8737"/>
          <dgm:constr type="t" for="ch" forName="dummy3a" refType="h" fact="0.7273"/>
          <dgm:constr type="l" for="ch" forName="dummy3b" refType="w" fact="0.51"/>
          <dgm:constr type="t" for="ch" forName="dummy3b" refType="h" fact="0.9373"/>
          <dgm:constr type="l" for="ch" forName="wedge3Tx" refType="w" fact="0.53"/>
          <dgm:constr type="t" for="ch" forName="wedge3Tx" refType="h" fact="0.665"/>
          <dgm:constr type="w" for="ch" forName="wedge3Tx" refType="w" fact="0.22"/>
          <dgm:constr type="h" for="ch" forName="wedge3Tx" refType="h" fact="0.17"/>
          <dgm:constr type="l" for="ch" forName="wedge4" refType="w" fact="0.07"/>
          <dgm:constr type="t" for="ch" forName="wedge4" refType="h" fact="0.0973"/>
          <dgm:constr type="w" for="ch" forName="wedge4" refType="w" fact="0.84"/>
          <dgm:constr type="h" for="ch" forName="wedge4" refType="h" fact="0.84"/>
          <dgm:constr type="l" for="ch" forName="dummy4a" refType="w" fact="0.49"/>
          <dgm:constr type="t" for="ch" forName="dummy4a" refType="h" fact="0.9373"/>
          <dgm:constr type="l" for="ch" forName="dummy4b" refType="w" fact="0.1263"/>
          <dgm:constr type="t" for="ch" forName="dummy4b" refType="h" fact="0.7273"/>
          <dgm:constr type="r" for="ch" forName="wedge4Tx" refType="w" fact="0.47"/>
          <dgm:constr type="t" for="ch" forName="wedge4Tx" refType="h" fact="0.665"/>
          <dgm:constr type="w" for="ch" forName="wedge4Tx" refType="w" fact="0.22"/>
          <dgm:constr type="h" for="ch" forName="wedge4Tx" refType="h" fact="0.17"/>
          <dgm:constr type="l" for="ch" forName="wedge5" refType="w" fact="0.06"/>
          <dgm:constr type="t" for="ch" forName="wedge5" refType="h" fact="0.08"/>
          <dgm:constr type="w" for="ch" forName="wedge5" refType="w" fact="0.84"/>
          <dgm:constr type="h" for="ch" forName="wedge5" refType="h" fact="0.84"/>
          <dgm:constr type="l" for="ch" forName="dummy5a" refType="w" fact="0.1163"/>
          <dgm:constr type="t" for="ch" forName="dummy5a" refType="h" fact="0.71"/>
          <dgm:constr type="l" for="ch" forName="dummy5b" refType="w" fact="0.1163"/>
          <dgm:constr type="t" for="ch" forName="dummy5b" refType="h" fact="0.29"/>
          <dgm:constr type="r" for="ch" forName="wedge5Tx" refType="w" fact="0.33"/>
          <dgm:constr type="t" for="ch" forName="wedge5Tx" refType="h" fact="0.42"/>
          <dgm:constr type="w" for="ch" forName="wedge5Tx" refType="w" fact="0.23"/>
          <dgm:constr type="h" for="ch" forName="wedge5Tx" refType="h" fact="0.165"/>
          <dgm:constr type="l" for="ch" forName="wedge6" refType="w" fact="0.07"/>
          <dgm:constr type="t" for="ch" forName="wedge6" refType="h" fact="0.0627"/>
          <dgm:constr type="w" for="ch" forName="wedge6" refType="w" fact="0.84"/>
          <dgm:constr type="h" for="ch" forName="wedge6" refType="h" fact="0.84"/>
          <dgm:constr type="l" for="ch" forName="dummy6a" refType="w" fact="0.1263"/>
          <dgm:constr type="t" for="ch" forName="dummy6a" refType="h" fact="0.2727"/>
          <dgm:constr type="l" for="ch" forName="dummy6b" refType="w" fact="0.49"/>
          <dgm:constr type="t" for="ch" forName="dummy6b" refType="h" fact="0.0627"/>
          <dgm:constr type="r" for="ch" forName="wedge6Tx" refType="w" fact="0.47"/>
          <dgm:constr type="t" for="ch" forName="wedge6Tx" refType="h" fact="0.17"/>
          <dgm:constr type="w" for="ch" forName="wedge6Tx" refType="w" fact="0.22"/>
          <dgm:constr type="h" for="ch" forName="wedge6Tx" refType="h" fact="0.17"/>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primFontSz" for="ch" ptType="node" op="equ"/>
        </dgm:constrLst>
      </dgm:if>
      <dgm:else name="Name7">
        <dgm:constrLst>
          <dgm:constr type="l" for="ch" forName="wedge1" refType="w" fact="0.0887"/>
          <dgm:constr type="t" for="ch" forName="wedge1" refType="w" fact="0.062"/>
          <dgm:constr type="w" for="ch" forName="wedge1" refType="w" fact="0.84"/>
          <dgm:constr type="h" for="ch" forName="wedge1" refType="h" fact="0.84"/>
          <dgm:constr type="l" for="ch" forName="dummy1a" refType="w" fact="0.5087"/>
          <dgm:constr type="t" for="ch" forName="dummy1a" refType="h" fact="0.062"/>
          <dgm:constr type="l" for="ch" forName="dummy1b" refType="w" fact="0.837"/>
          <dgm:constr type="t" for="ch" forName="dummy1b" refType="h" fact="0.2201"/>
          <dgm:constr type="l" for="ch" forName="wedge1Tx" refType="w" fact="0.53"/>
          <dgm:constr type="t" for="ch" forName="wedge1Tx" refType="h" fact="0.14"/>
          <dgm:constr type="w" for="ch" forName="wedge1Tx" refType="w" fact="0.2"/>
          <dgm:constr type="h" for="ch" forName="wedge1Tx" refType="h" fact="0.16"/>
          <dgm:constr type="l" for="ch" forName="wedge2" refType="w" fact="0.0995"/>
          <dgm:constr type="t" for="ch" forName="wedge2" refType="w" fact="0.0755"/>
          <dgm:constr type="w" for="ch" forName="wedge2" refType="w" fact="0.84"/>
          <dgm:constr type="h" for="ch" forName="wedge2" refType="h" fact="0.84"/>
          <dgm:constr type="l" for="ch" forName="dummy2a" refType="w" fact="0.8479"/>
          <dgm:constr type="t" for="ch" forName="dummy2a" refType="h" fact="0.2337"/>
          <dgm:constr type="l" for="ch" forName="dummy2b" refType="w" fact="0.929"/>
          <dgm:constr type="t" for="ch" forName="dummy2b" refType="h" fact="0.589"/>
          <dgm:constr type="l" for="ch" forName="wedge2Tx" refType="w" fact="0.67"/>
          <dgm:constr type="t" for="ch" forName="wedge2Tx" refType="h" fact="0.38"/>
          <dgm:constr type="w" for="ch" forName="wedge2Tx" refType="w" fact="0.23"/>
          <dgm:constr type="h" for="ch" forName="wedge2Tx" refType="h" fact="0.14"/>
          <dgm:constr type="l" for="ch" forName="wedge3" refType="w" fact="0.0956"/>
          <dgm:constr type="t" for="ch" forName="wedge3" refType="w" fact="0.0925"/>
          <dgm:constr type="w" for="ch" forName="wedge3" refType="w" fact="0.84"/>
          <dgm:constr type="h" for="ch" forName="wedge3" refType="h" fact="0.84"/>
          <dgm:constr type="l" for="ch" forName="dummy3a" refType="w" fact="0.9251"/>
          <dgm:constr type="t" for="ch" forName="dummy3a" refType="h" fact="0.6059"/>
          <dgm:constr type="l" for="ch" forName="dummy3b" refType="w" fact="0.6979"/>
          <dgm:constr type="t" for="ch" forName="dummy3b" refType="h" fact="0.8909"/>
          <dgm:constr type="l" for="ch" forName="wedge3Tx" refType="w" fact="0.635"/>
          <dgm:constr type="t" for="ch" forName="wedge3Tx" refType="h" fact="0.59"/>
          <dgm:constr type="w" for="ch" forName="wedge3Tx" refType="w" fact="0.2"/>
          <dgm:constr type="h" for="ch" forName="wedge3Tx" refType="h" fact="0.155"/>
          <dgm:constr type="l" for="ch" forName="wedge4" refType="w" fact="0.08"/>
          <dgm:constr type="t" for="ch" forName="wedge4" refType="h" fact="0.1"/>
          <dgm:constr type="w" for="ch" forName="wedge4" refType="w" fact="0.84"/>
          <dgm:constr type="h" for="ch" forName="wedge4" refType="h" fact="0.84"/>
          <dgm:constr type="l" for="ch" forName="dummy4a" refType="w" fact="0.6822"/>
          <dgm:constr type="t" for="ch" forName="dummy4a" refType="h" fact="0.8984"/>
          <dgm:constr type="l" for="ch" forName="dummy4b" refType="w" fact="0.3178"/>
          <dgm:constr type="t" for="ch" forName="dummy4b" refType="h" fact="0.8984"/>
          <dgm:constr type="l" for="ch" forName="wedge4Tx" refType="w" fact="0.4025"/>
          <dgm:constr type="t" for="ch" forName="wedge4Tx" refType="h" fact="0.76"/>
          <dgm:constr type="w" for="ch" forName="wedge4Tx" refType="w" fact="0.195"/>
          <dgm:constr type="h" for="ch" forName="wedge4Tx" refType="h" fact="0.14"/>
          <dgm:constr type="l" for="ch" forName="wedge5" refType="w" fact="0.0644"/>
          <dgm:constr type="t" for="ch" forName="wedge5" refType="h" fact="0.0925"/>
          <dgm:constr type="w" for="ch" forName="wedge5" refType="w" fact="0.84"/>
          <dgm:constr type="h" for="ch" forName="wedge5" refType="h" fact="0.84"/>
          <dgm:constr type="l" for="ch" forName="dummy5a" refType="w" fact="0.3021"/>
          <dgm:constr type="t" for="ch" forName="dummy5a" refType="h" fact="0.8909"/>
          <dgm:constr type="l" for="ch" forName="dummy5b" refType="w" fact="0.0749"/>
          <dgm:constr type="t" for="ch" forName="dummy5b" refType="h" fact="0.6059"/>
          <dgm:constr type="r" for="ch" forName="wedge5Tx" refType="w" fact="0.365"/>
          <dgm:constr type="t" for="ch" forName="wedge5Tx" refType="h" fact="0.59"/>
          <dgm:constr type="w" for="ch" forName="wedge5Tx" refType="w" fact="0.2"/>
          <dgm:constr type="h" for="ch" forName="wedge5Tx" refType="h" fact="0.155"/>
          <dgm:constr type="l" for="ch" forName="wedge6" refType="w" fact="0.0605"/>
          <dgm:constr type="t" for="ch" forName="wedge6" refType="h" fact="0.0755"/>
          <dgm:constr type="w" for="ch" forName="wedge6" refType="w" fact="0.84"/>
          <dgm:constr type="h" for="ch" forName="wedge6" refType="h" fact="0.84"/>
          <dgm:constr type="l" for="ch" forName="dummy6a" refType="w" fact="0.071"/>
          <dgm:constr type="t" for="ch" forName="dummy6a" refType="h" fact="0.589"/>
          <dgm:constr type="l" for="ch" forName="dummy6b" refType="w" fact="0.1521"/>
          <dgm:constr type="t" for="ch" forName="dummy6b" refType="h" fact="0.2337"/>
          <dgm:constr type="r" for="ch" forName="wedge6Tx" refType="w" fact="0.33"/>
          <dgm:constr type="t" for="ch" forName="wedge6Tx" refType="h" fact="0.38"/>
          <dgm:constr type="w" for="ch" forName="wedge6Tx" refType="w" fact="0.23"/>
          <dgm:constr type="h" for="ch" forName="wedge6Tx" refType="h" fact="0.14"/>
          <dgm:constr type="l" for="ch" forName="wedge7" refType="w" fact="0.0713"/>
          <dgm:constr type="t" for="ch" forName="wedge7" refType="h" fact="0.062"/>
          <dgm:constr type="w" for="ch" forName="wedge7" refType="w" fact="0.84"/>
          <dgm:constr type="h" for="ch" forName="wedge7" refType="h" fact="0.84"/>
          <dgm:constr type="l" for="ch" forName="dummy7a" refType="w" fact="0.163"/>
          <dgm:constr type="t" for="ch" forName="dummy7a" refType="h" fact="0.2201"/>
          <dgm:constr type="l" for="ch" forName="dummy7b" refType="w" fact="0.4913"/>
          <dgm:constr type="t" for="ch" forName="dummy7b" refType="h" fact="0.062"/>
          <dgm:constr type="r" for="ch" forName="wedge7Tx" refType="w" fact="0.47"/>
          <dgm:constr type="t" for="ch" forName="wedge7Tx" refType="h" fact="0.14"/>
          <dgm:constr type="w" for="ch" forName="wedge7Tx" refType="w" fact="0.2"/>
          <dgm:constr type="h" for="ch" forName="wedge7Tx" refType="h" fact="0.16"/>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h" for="ch" forName="arrowWedge7" refType="w" fact="0.08"/>
          <dgm:constr type="diam" for="ch" forName="arrowWedge7" refType="w" fact="0.84"/>
          <dgm:constr type="l" for="ch" forName="arrowWedge7" refType="w" fact="0.5"/>
          <dgm:constr type="t" for="ch" forName="arrowWedge7" refType="w" fact="0.5"/>
          <dgm:constr type="primFontSz" for="ch" ptType="node" op="equ"/>
        </dgm:constrLst>
      </dgm:else>
    </dgm:choose>
    <dgm:ruleLst/>
    <dgm:choose name="Name8">
      <dgm:if name="Name9" axis="ch" ptType="node" func="cnt" op="gte" val="1">
        <dgm:layoutNode name="wedge1">
          <dgm:alg type="sp"/>
          <dgm:choose name="Name10">
            <dgm:if name="Name11" axis="ch" ptType="node" func="cnt" op="equ" val="1">
              <dgm:shape xmlns:r="http://schemas.openxmlformats.org/officeDocument/2006/relationships" type="ellipse" r:blip="">
                <dgm:adjLst/>
              </dgm:shape>
            </dgm:if>
            <dgm:if name="Name12" axis="ch" ptType="node" func="cnt" op="equ" val="2">
              <dgm:shape xmlns:r="http://schemas.openxmlformats.org/officeDocument/2006/relationships" type="pie" r:blip="">
                <dgm:adjLst>
                  <dgm:adj idx="1" val="270"/>
                  <dgm:adj idx="2" val="90"/>
                </dgm:adjLst>
              </dgm:shape>
            </dgm:if>
            <dgm:if name="Name13" axis="ch" ptType="node" func="cnt" op="equ" val="3">
              <dgm:shape xmlns:r="http://schemas.openxmlformats.org/officeDocument/2006/relationships" type="pie" r:blip="">
                <dgm:adjLst>
                  <dgm:adj idx="1" val="270"/>
                  <dgm:adj idx="2" val="30"/>
                </dgm:adjLst>
              </dgm:shape>
            </dgm:if>
            <dgm:if name="Name14" axis="ch" ptType="node" func="cnt" op="equ" val="4">
              <dgm:shape xmlns:r="http://schemas.openxmlformats.org/officeDocument/2006/relationships" type="pie" r:blip="">
                <dgm:adjLst>
                  <dgm:adj idx="1" val="270"/>
                  <dgm:adj idx="2" val="0"/>
                </dgm:adjLst>
              </dgm:shape>
            </dgm:if>
            <dgm:if name="Name15" axis="ch" ptType="node" func="cnt" op="equ" val="5">
              <dgm:shape xmlns:r="http://schemas.openxmlformats.org/officeDocument/2006/relationships" type="pie" r:blip="">
                <dgm:adjLst>
                  <dgm:adj idx="1" val="270"/>
                  <dgm:adj idx="2" val="342"/>
                </dgm:adjLst>
              </dgm:shape>
            </dgm:if>
            <dgm:if name="Name16" axis="ch" ptType="node" func="cnt" op="equ" val="6">
              <dgm:shape xmlns:r="http://schemas.openxmlformats.org/officeDocument/2006/relationships" type="pie" r:blip="">
                <dgm:adjLst>
                  <dgm:adj idx="1" val="270"/>
                  <dgm:adj idx="2" val="330"/>
                </dgm:adjLst>
              </dgm:shape>
            </dgm:if>
            <dgm:else name="Name17">
              <dgm:shape xmlns:r="http://schemas.openxmlformats.org/officeDocument/2006/relationships" type="pie" r:blip="">
                <dgm:adjLst>
                  <dgm:adj idx="1" val="270"/>
                  <dgm:adj idx="2" val="321.4286"/>
                </dgm:adjLst>
              </dgm:shape>
            </dgm:else>
          </dgm:choose>
          <dgm:choose name="Name18">
            <dgm:if name="Name19" func="var" arg="dir" op="equ" val="norm">
              <dgm:presOf axis="ch desOrSelf" ptType="node node" st="1 1" cnt="1 0"/>
            </dgm:if>
            <dgm:else name="Name20">
              <dgm:choose name="Name21">
                <dgm:if name="Name22" axis="ch" ptType="node" func="cnt" op="equ" val="1">
                  <dgm:presOf axis="ch desOrSelf" ptType="node node" st="1 1" cnt="1 0"/>
                </dgm:if>
                <dgm:if name="Name23" axis="ch" ptType="node" func="cnt" op="equ" val="2">
                  <dgm:presOf axis="ch desOrSelf" ptType="node node" st="2 1" cnt="1 0"/>
                </dgm:if>
                <dgm:if name="Name24" axis="ch" ptType="node" func="cnt" op="equ" val="3">
                  <dgm:presOf axis="ch desOrSelf" ptType="node node" st="3 1" cnt="1 0"/>
                </dgm:if>
                <dgm:if name="Name25" axis="ch" ptType="node" func="cnt" op="equ" val="4">
                  <dgm:presOf axis="ch desOrSelf" ptType="node node" st="4 1" cnt="1 0"/>
                </dgm:if>
                <dgm:if name="Name26" axis="ch" ptType="node" func="cnt" op="equ" val="5">
                  <dgm:presOf axis="ch desOrSelf" ptType="node node" st="5 1" cnt="1 0"/>
                </dgm:if>
                <dgm:if name="Name27" axis="ch" ptType="node" func="cnt" op="equ" val="6">
                  <dgm:presOf axis="ch desOrSelf" ptType="node node" st="6 1" cnt="1 0"/>
                </dgm:if>
                <dgm:else name="Name28">
                  <dgm:presOf axis="ch desOrSelf" ptType="node node" st="7 1" cnt="1 0"/>
                </dgm:else>
              </dgm:choose>
            </dgm:else>
          </dgm:choose>
          <dgm:constrLst/>
          <dgm:ruleLst/>
        </dgm:layoutNode>
        <dgm:layoutNode name="dummy1a" moveWith="wedge1">
          <dgm:alg type="sp"/>
          <dgm:shape xmlns:r="http://schemas.openxmlformats.org/officeDocument/2006/relationships" r:blip="">
            <dgm:adjLst/>
          </dgm:shape>
          <dgm:presOf/>
          <dgm:constrLst>
            <dgm:constr type="w" val="1"/>
            <dgm:constr type="h" val="1"/>
          </dgm:constrLst>
          <dgm:ruleLst/>
        </dgm:layoutNode>
        <dgm:layoutNode name="dummy1b" moveWith="wedge1">
          <dgm:alg type="sp"/>
          <dgm:shape xmlns:r="http://schemas.openxmlformats.org/officeDocument/2006/relationships" r:blip="">
            <dgm:adjLst/>
          </dgm:shape>
          <dgm:presOf/>
          <dgm:constrLst>
            <dgm:constr type="w" val="1"/>
            <dgm:constr type="h" val="1"/>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29">
            <dgm:if name="Name30" func="var" arg="dir" op="equ" val="norm">
              <dgm:presOf axis="ch desOrSelf" ptType="node node" st="1 1" cnt="1 0"/>
            </dgm:if>
            <dgm:else name="Name31">
              <dgm:choose name="Name32">
                <dgm:if name="Name33" axis="ch" ptType="node" func="cnt" op="equ" val="1">
                  <dgm:presOf axis="ch desOrSelf" ptType="node node" st="1 1" cnt="1 0"/>
                </dgm:if>
                <dgm:if name="Name34" axis="ch" ptType="node" func="cnt" op="equ" val="2">
                  <dgm:presOf axis="ch desOrSelf" ptType="node node" st="2 1" cnt="1 0"/>
                </dgm:if>
                <dgm:if name="Name35" axis="ch" ptType="node" func="cnt" op="equ" val="3">
                  <dgm:presOf axis="ch desOrSelf" ptType="node node" st="3 1" cnt="1 0"/>
                </dgm:if>
                <dgm:if name="Name36" axis="ch" ptType="node" func="cnt" op="equ" val="4">
                  <dgm:presOf axis="ch desOrSelf" ptType="node node" st="4 1" cnt="1 0"/>
                </dgm:if>
                <dgm:if name="Name37" axis="ch" ptType="node" func="cnt" op="equ" val="5">
                  <dgm:presOf axis="ch desOrSelf" ptType="node node" st="5 1" cnt="1 0"/>
                </dgm:if>
                <dgm:if name="Name38" axis="ch" ptType="node" func="cnt" op="equ" val="6">
                  <dgm:presOf axis="ch desOrSelf" ptType="node node" st="6 1" cnt="1 0"/>
                </dgm:if>
                <dgm:else name="Name39">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40"/>
    </dgm:choose>
    <dgm:choose name="Name41">
      <dgm:if name="Name42" axis="ch" ptType="node" func="cnt" op="gte" val="2">
        <dgm:layoutNode name="wedge2">
          <dgm:alg type="sp"/>
          <dgm:choose name="Name43">
            <dgm:if name="Name44" axis="ch" ptType="node" func="cnt" op="equ" val="2">
              <dgm:shape xmlns:r="http://schemas.openxmlformats.org/officeDocument/2006/relationships" type="pie" r:blip="">
                <dgm:adjLst>
                  <dgm:adj idx="1" val="90"/>
                  <dgm:adj idx="2" val="270"/>
                </dgm:adjLst>
              </dgm:shape>
            </dgm:if>
            <dgm:if name="Name45" axis="ch" ptType="node" func="cnt" op="equ" val="3">
              <dgm:shape xmlns:r="http://schemas.openxmlformats.org/officeDocument/2006/relationships" type="pie" r:blip="">
                <dgm:adjLst>
                  <dgm:adj idx="1" val="30"/>
                  <dgm:adj idx="2" val="150"/>
                </dgm:adjLst>
              </dgm:shape>
            </dgm:if>
            <dgm:if name="Name46" axis="ch" ptType="node" func="cnt" op="equ" val="4">
              <dgm:shape xmlns:r="http://schemas.openxmlformats.org/officeDocument/2006/relationships" type="pie" r:blip="">
                <dgm:adjLst>
                  <dgm:adj idx="1" val="0"/>
                  <dgm:adj idx="2" val="90"/>
                </dgm:adjLst>
              </dgm:shape>
            </dgm:if>
            <dgm:if name="Name47" axis="ch" ptType="node" func="cnt" op="equ" val="5">
              <dgm:shape xmlns:r="http://schemas.openxmlformats.org/officeDocument/2006/relationships" type="pie" r:blip="">
                <dgm:adjLst>
                  <dgm:adj idx="1" val="342"/>
                  <dgm:adj idx="2" val="54"/>
                </dgm:adjLst>
              </dgm:shape>
            </dgm:if>
            <dgm:if name="Name48" axis="ch" ptType="node" func="cnt" op="equ" val="6">
              <dgm:shape xmlns:r="http://schemas.openxmlformats.org/officeDocument/2006/relationships" type="pie" r:blip="">
                <dgm:adjLst>
                  <dgm:adj idx="1" val="330"/>
                  <dgm:adj idx="2" val="30"/>
                </dgm:adjLst>
              </dgm:shape>
            </dgm:if>
            <dgm:else name="Name49">
              <dgm:shape xmlns:r="http://schemas.openxmlformats.org/officeDocument/2006/relationships" type="pie" r:blip="">
                <dgm:adjLst>
                  <dgm:adj idx="1" val="321.4286"/>
                  <dgm:adj idx="2" val="12.85714"/>
                </dgm:adjLst>
              </dgm:shape>
            </dgm:else>
          </dgm:choose>
          <dgm:choose name="Name50">
            <dgm:if name="Name51" func="var" arg="dir" op="equ" val="norm">
              <dgm:presOf axis="ch desOrSelf" ptType="node node" st="2 1" cnt="1 0"/>
            </dgm:if>
            <dgm:else name="Name52">
              <dgm:choose name="Name53">
                <dgm:if name="Name54" axis="ch" ptType="node" func="cnt" op="equ" val="2">
                  <dgm:presOf axis="ch desOrSelf" ptType="node node" st="1 1" cnt="1 0"/>
                </dgm:if>
                <dgm:if name="Name55" axis="ch" ptType="node" func="cnt" op="equ" val="3">
                  <dgm:presOf axis="ch desOrSelf" ptType="node node" st="2 1" cnt="1 0"/>
                </dgm:if>
                <dgm:if name="Name56" axis="ch" ptType="node" func="cnt" op="equ" val="4">
                  <dgm:presOf axis="ch desOrSelf" ptType="node node" st="3 1" cnt="1 0"/>
                </dgm:if>
                <dgm:if name="Name57" axis="ch" ptType="node" func="cnt" op="equ" val="5">
                  <dgm:presOf axis="ch desOrSelf" ptType="node node" st="4 1" cnt="1 0"/>
                </dgm:if>
                <dgm:if name="Name58" axis="ch" ptType="node" func="cnt" op="equ" val="6">
                  <dgm:presOf axis="ch desOrSelf" ptType="node node" st="5 1" cnt="1 0"/>
                </dgm:if>
                <dgm:else name="Name59">
                  <dgm:presOf axis="ch desOrSelf" ptType="node node" st="6 1" cnt="1 0"/>
                </dgm:else>
              </dgm:choose>
            </dgm:else>
          </dgm:choose>
          <dgm:constrLst/>
          <dgm:ruleLst/>
        </dgm:layoutNode>
        <dgm:layoutNode name="dummy2a" moveWith="wedge2">
          <dgm:alg type="sp"/>
          <dgm:shape xmlns:r="http://schemas.openxmlformats.org/officeDocument/2006/relationships" r:blip="">
            <dgm:adjLst/>
          </dgm:shape>
          <dgm:presOf/>
          <dgm:constrLst>
            <dgm:constr type="w" val="1"/>
            <dgm:constr type="h" val="1"/>
          </dgm:constrLst>
          <dgm:ruleLst/>
        </dgm:layoutNode>
        <dgm:layoutNode name="dummy2b" moveWith="wedge2">
          <dgm:alg type="sp"/>
          <dgm:shape xmlns:r="http://schemas.openxmlformats.org/officeDocument/2006/relationships" r:blip="">
            <dgm:adjLst/>
          </dgm:shape>
          <dgm:presOf/>
          <dgm:constrLst>
            <dgm:constr type="w" val="1"/>
            <dgm:constr type="h" val="1"/>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60">
            <dgm:if name="Name61" func="var" arg="dir" op="equ" val="norm">
              <dgm:presOf axis="ch desOrSelf" ptType="node node" st="2 1" cnt="1 0"/>
            </dgm:if>
            <dgm:else name="Name62">
              <dgm:choose name="Name63">
                <dgm:if name="Name64" axis="ch" ptType="node" func="cnt" op="equ" val="2">
                  <dgm:presOf axis="ch desOrSelf" ptType="node node" st="1 1" cnt="1 0"/>
                </dgm:if>
                <dgm:if name="Name65" axis="ch" ptType="node" func="cnt" op="equ" val="3">
                  <dgm:presOf axis="ch desOrSelf" ptType="node node" st="2 1" cnt="1 0"/>
                </dgm:if>
                <dgm:if name="Name66" axis="ch" ptType="node" func="cnt" op="equ" val="4">
                  <dgm:presOf axis="ch desOrSelf" ptType="node node" st="3 1" cnt="1 0"/>
                </dgm:if>
                <dgm:if name="Name67" axis="ch" ptType="node" func="cnt" op="equ" val="5">
                  <dgm:presOf axis="ch desOrSelf" ptType="node node" st="4 1" cnt="1 0"/>
                </dgm:if>
                <dgm:if name="Name68" axis="ch" ptType="node" func="cnt" op="equ" val="6">
                  <dgm:presOf axis="ch desOrSelf" ptType="node node" st="5 1" cnt="1 0"/>
                </dgm:if>
                <dgm:else name="Name69">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70"/>
    </dgm:choose>
    <dgm:choose name="Name71">
      <dgm:if name="Name72" axis="ch" ptType="node" func="cnt" op="gte" val="3">
        <dgm:layoutNode name="wedge3">
          <dgm:alg type="sp"/>
          <dgm:choose name="Name73">
            <dgm:if name="Name74" axis="ch" ptType="node" func="cnt" op="equ" val="3">
              <dgm:shape xmlns:r="http://schemas.openxmlformats.org/officeDocument/2006/relationships" type="pie" r:blip="">
                <dgm:adjLst>
                  <dgm:adj idx="1" val="150"/>
                  <dgm:adj idx="2" val="270"/>
                </dgm:adjLst>
              </dgm:shape>
            </dgm:if>
            <dgm:if name="Name75" axis="ch" ptType="node" func="cnt" op="equ" val="4">
              <dgm:shape xmlns:r="http://schemas.openxmlformats.org/officeDocument/2006/relationships" type="pie" r:blip="">
                <dgm:adjLst>
                  <dgm:adj idx="1" val="90"/>
                  <dgm:adj idx="2" val="180"/>
                </dgm:adjLst>
              </dgm:shape>
            </dgm:if>
            <dgm:if name="Name76" axis="ch" ptType="node" func="cnt" op="equ" val="5">
              <dgm:shape xmlns:r="http://schemas.openxmlformats.org/officeDocument/2006/relationships" type="pie" r:blip="">
                <dgm:adjLst>
                  <dgm:adj idx="1" val="54"/>
                  <dgm:adj idx="2" val="126"/>
                </dgm:adjLst>
              </dgm:shape>
            </dgm:if>
            <dgm:if name="Name77" axis="ch" ptType="node" func="cnt" op="equ" val="6">
              <dgm:shape xmlns:r="http://schemas.openxmlformats.org/officeDocument/2006/relationships" type="pie" r:blip="">
                <dgm:adjLst>
                  <dgm:adj idx="1" val="30"/>
                  <dgm:adj idx="2" val="90"/>
                </dgm:adjLst>
              </dgm:shape>
            </dgm:if>
            <dgm:else name="Name78">
              <dgm:shape xmlns:r="http://schemas.openxmlformats.org/officeDocument/2006/relationships" type="pie" r:blip="">
                <dgm:adjLst>
                  <dgm:adj idx="1" val="12.85714"/>
                  <dgm:adj idx="2" val="64.28571"/>
                </dgm:adjLst>
              </dgm:shape>
            </dgm:else>
          </dgm:choose>
          <dgm:choose name="Name79">
            <dgm:if name="Name80" func="var" arg="dir" op="equ" val="norm">
              <dgm:presOf axis="ch desOrSelf" ptType="node node" st="3 1" cnt="1 0"/>
            </dgm:if>
            <dgm:else name="Name81">
              <dgm:choose name="Name82">
                <dgm:if name="Name83" axis="ch" ptType="node" func="cnt" op="equ" val="3">
                  <dgm:presOf axis="ch desOrSelf" ptType="node node" st="1 1" cnt="1 0"/>
                </dgm:if>
                <dgm:if name="Name84" axis="ch" ptType="node" func="cnt" op="equ" val="4">
                  <dgm:presOf axis="ch desOrSelf" ptType="node node" st="2 1" cnt="1 0"/>
                </dgm:if>
                <dgm:if name="Name85" axis="ch" ptType="node" func="cnt" op="equ" val="5">
                  <dgm:presOf axis="ch desOrSelf" ptType="node node" st="3 1" cnt="1 0"/>
                </dgm:if>
                <dgm:if name="Name86" axis="ch" ptType="node" func="cnt" op="equ" val="6">
                  <dgm:presOf axis="ch desOrSelf" ptType="node node" st="4 1" cnt="1 0"/>
                </dgm:if>
                <dgm:else name="Name87">
                  <dgm:presOf axis="ch desOrSelf" ptType="node node" st="5 1" cnt="1 0"/>
                </dgm:else>
              </dgm:choose>
            </dgm:else>
          </dgm:choose>
          <dgm:constrLst/>
          <dgm:ruleLst/>
        </dgm:layoutNode>
        <dgm:layoutNode name="dummy3a" moveWith="wedge3">
          <dgm:alg type="sp"/>
          <dgm:shape xmlns:r="http://schemas.openxmlformats.org/officeDocument/2006/relationships" r:blip="">
            <dgm:adjLst/>
          </dgm:shape>
          <dgm:presOf/>
          <dgm:constrLst>
            <dgm:constr type="w" val="1"/>
            <dgm:constr type="h" val="1"/>
          </dgm:constrLst>
          <dgm:ruleLst/>
        </dgm:layoutNode>
        <dgm:layoutNode name="dummy3b" moveWith="wedge3">
          <dgm:alg type="sp"/>
          <dgm:shape xmlns:r="http://schemas.openxmlformats.org/officeDocument/2006/relationships" r:blip="">
            <dgm:adjLst/>
          </dgm:shape>
          <dgm:presOf/>
          <dgm:constrLst>
            <dgm:constr type="w" val="1"/>
            <dgm:constr type="h" val="1"/>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88">
            <dgm:if name="Name89" func="var" arg="dir" op="equ" val="norm">
              <dgm:presOf axis="ch desOrSelf" ptType="node node" st="3 1" cnt="1 0"/>
            </dgm:if>
            <dgm:else name="Name90">
              <dgm:choose name="Name91">
                <dgm:if name="Name92" axis="ch" ptType="node" func="cnt" op="equ" val="3">
                  <dgm:presOf axis="ch desOrSelf" ptType="node node" st="1 1" cnt="1 0"/>
                </dgm:if>
                <dgm:if name="Name93" axis="ch" ptType="node" func="cnt" op="equ" val="4">
                  <dgm:presOf axis="ch desOrSelf" ptType="node node" st="2 1" cnt="1 0"/>
                </dgm:if>
                <dgm:if name="Name94" axis="ch" ptType="node" func="cnt" op="equ" val="5">
                  <dgm:presOf axis="ch desOrSelf" ptType="node node" st="3 1" cnt="1 0"/>
                </dgm:if>
                <dgm:if name="Name95" axis="ch" ptType="node" func="cnt" op="equ" val="6">
                  <dgm:presOf axis="ch desOrSelf" ptType="node node" st="4 1" cnt="1 0"/>
                </dgm:if>
                <dgm:else name="Name96">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97"/>
    </dgm:choose>
    <dgm:choose name="Name98">
      <dgm:if name="Name99" axis="ch" ptType="node" func="cnt" op="gte" val="4">
        <dgm:layoutNode name="wedge4">
          <dgm:alg type="sp"/>
          <dgm:choose name="Name100">
            <dgm:if name="Name101" axis="ch" ptType="node" func="cnt" op="equ" val="4">
              <dgm:shape xmlns:r="http://schemas.openxmlformats.org/officeDocument/2006/relationships" type="pie" r:blip="">
                <dgm:adjLst>
                  <dgm:adj idx="1" val="180"/>
                  <dgm:adj idx="2" val="270"/>
                </dgm:adjLst>
              </dgm:shape>
            </dgm:if>
            <dgm:if name="Name102" axis="ch" ptType="node" func="cnt" op="equ" val="5">
              <dgm:shape xmlns:r="http://schemas.openxmlformats.org/officeDocument/2006/relationships" type="pie" r:blip="">
                <dgm:adjLst>
                  <dgm:adj idx="1" val="126"/>
                  <dgm:adj idx="2" val="198"/>
                </dgm:adjLst>
              </dgm:shape>
            </dgm:if>
            <dgm:if name="Name103" axis="ch" ptType="node" func="cnt" op="equ" val="6">
              <dgm:shape xmlns:r="http://schemas.openxmlformats.org/officeDocument/2006/relationships" type="pie" r:blip="">
                <dgm:adjLst>
                  <dgm:adj idx="1" val="90"/>
                  <dgm:adj idx="2" val="150"/>
                </dgm:adjLst>
              </dgm:shape>
            </dgm:if>
            <dgm:else name="Name104">
              <dgm:shape xmlns:r="http://schemas.openxmlformats.org/officeDocument/2006/relationships" type="pie" r:blip="">
                <dgm:adjLst>
                  <dgm:adj idx="1" val="64.2871"/>
                  <dgm:adj idx="2" val="115.7143"/>
                </dgm:adjLst>
              </dgm:shape>
            </dgm:else>
          </dgm:choose>
          <dgm:choose name="Name105">
            <dgm:if name="Name106" func="var" arg="dir" op="equ" val="norm">
              <dgm:presOf axis="ch desOrSelf" ptType="node node" st="4 1" cnt="1 0"/>
            </dgm:if>
            <dgm:else name="Name107">
              <dgm:choose name="Name108">
                <dgm:if name="Name109" axis="ch" ptType="node" func="cnt" op="equ" val="4">
                  <dgm:presOf axis="ch desOrSelf" ptType="node node" st="1 1" cnt="1 0"/>
                </dgm:if>
                <dgm:if name="Name110" axis="ch" ptType="node" func="cnt" op="equ" val="5">
                  <dgm:presOf axis="ch desOrSelf" ptType="node node" st="2 1" cnt="1 0"/>
                </dgm:if>
                <dgm:if name="Name111" axis="ch" ptType="node" func="cnt" op="equ" val="6">
                  <dgm:presOf axis="ch desOrSelf" ptType="node node" st="3 1" cnt="1 0"/>
                </dgm:if>
                <dgm:else name="Name112">
                  <dgm:presOf axis="ch desOrSelf" ptType="node node" st="4 1" cnt="1 0"/>
                </dgm:else>
              </dgm:choose>
            </dgm:else>
          </dgm:choose>
          <dgm:constrLst/>
          <dgm:ruleLst/>
        </dgm:layoutNode>
        <dgm:layoutNode name="dummy4a" moveWith="wedge4">
          <dgm:alg type="sp"/>
          <dgm:shape xmlns:r="http://schemas.openxmlformats.org/officeDocument/2006/relationships" r:blip="">
            <dgm:adjLst/>
          </dgm:shape>
          <dgm:presOf/>
          <dgm:constrLst>
            <dgm:constr type="w" val="1"/>
            <dgm:constr type="h" val="1"/>
          </dgm:constrLst>
          <dgm:ruleLst/>
        </dgm:layoutNode>
        <dgm:layoutNode name="dummy4b" moveWith="wedge4">
          <dgm:alg type="sp"/>
          <dgm:shape xmlns:r="http://schemas.openxmlformats.org/officeDocument/2006/relationships" r:blip="">
            <dgm:adjLst/>
          </dgm:shape>
          <dgm:presOf/>
          <dgm:constrLst>
            <dgm:constr type="w" val="1"/>
            <dgm:constr type="h" val="1"/>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13">
            <dgm:if name="Name114" func="var" arg="dir" op="equ" val="norm">
              <dgm:presOf axis="ch desOrSelf" ptType="node node" st="4 1" cnt="1 0"/>
            </dgm:if>
            <dgm:else name="Name115">
              <dgm:choose name="Name116">
                <dgm:if name="Name117" axis="ch" ptType="node" func="cnt" op="equ" val="4">
                  <dgm:presOf axis="ch desOrSelf" ptType="node node" st="1 1" cnt="1 0"/>
                </dgm:if>
                <dgm:if name="Name118" axis="ch" ptType="node" func="cnt" op="equ" val="5">
                  <dgm:presOf axis="ch desOrSelf" ptType="node node" st="2 1" cnt="1 0"/>
                </dgm:if>
                <dgm:if name="Name119" axis="ch" ptType="node" func="cnt" op="equ" val="6">
                  <dgm:presOf axis="ch desOrSelf" ptType="node node" st="3 1" cnt="1 0"/>
                </dgm:if>
                <dgm:else name="Name120">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21"/>
    </dgm:choose>
    <dgm:choose name="Name122">
      <dgm:if name="Name123" axis="ch" ptType="node" func="cnt" op="gte" val="5">
        <dgm:layoutNode name="wedge5">
          <dgm:alg type="sp"/>
          <dgm:choose name="Name124">
            <dgm:if name="Name125" axis="ch" ptType="node" func="cnt" op="equ" val="5">
              <dgm:shape xmlns:r="http://schemas.openxmlformats.org/officeDocument/2006/relationships" type="pie" r:blip="">
                <dgm:adjLst>
                  <dgm:adj idx="1" val="198"/>
                  <dgm:adj idx="2" val="270"/>
                </dgm:adjLst>
              </dgm:shape>
            </dgm:if>
            <dgm:if name="Name126" axis="ch" ptType="node" func="cnt" op="equ" val="6">
              <dgm:shape xmlns:r="http://schemas.openxmlformats.org/officeDocument/2006/relationships" type="pie" r:blip="">
                <dgm:adjLst>
                  <dgm:adj idx="1" val="150"/>
                  <dgm:adj idx="2" val="210"/>
                </dgm:adjLst>
              </dgm:shape>
            </dgm:if>
            <dgm:else name="Name127">
              <dgm:shape xmlns:r="http://schemas.openxmlformats.org/officeDocument/2006/relationships" type="pie" r:blip="">
                <dgm:adjLst>
                  <dgm:adj idx="1" val="115.7143"/>
                  <dgm:adj idx="2" val="167.1429"/>
                </dgm:adjLst>
              </dgm:shape>
            </dgm:else>
          </dgm:choose>
          <dgm:choose name="Name128">
            <dgm:if name="Name129" func="var" arg="dir" op="equ" val="norm">
              <dgm:presOf axis="ch desOrSelf" ptType="node node" st="5 1" cnt="1 0"/>
            </dgm:if>
            <dgm:else name="Name130">
              <dgm:choose name="Name131">
                <dgm:if name="Name132" axis="ch" ptType="node" func="cnt" op="equ" val="5">
                  <dgm:presOf axis="ch desOrSelf" ptType="node node" st="1 1" cnt="1 0"/>
                </dgm:if>
                <dgm:if name="Name133" axis="ch" ptType="node" func="cnt" op="equ" val="6">
                  <dgm:presOf axis="ch desOrSelf" ptType="node node" st="2 1" cnt="1 0"/>
                </dgm:if>
                <dgm:else name="Name134">
                  <dgm:presOf axis="ch desOrSelf" ptType="node node" st="3 1" cnt="1 0"/>
                </dgm:else>
              </dgm:choose>
            </dgm:else>
          </dgm:choose>
          <dgm:constrLst/>
          <dgm:ruleLst/>
        </dgm:layoutNode>
        <dgm:layoutNode name="dummy5a" moveWith="wedge5">
          <dgm:alg type="sp"/>
          <dgm:shape xmlns:r="http://schemas.openxmlformats.org/officeDocument/2006/relationships" r:blip="">
            <dgm:adjLst/>
          </dgm:shape>
          <dgm:presOf/>
          <dgm:constrLst>
            <dgm:constr type="w" val="1"/>
            <dgm:constr type="h" val="1"/>
          </dgm:constrLst>
          <dgm:ruleLst/>
        </dgm:layoutNode>
        <dgm:layoutNode name="dummy5b" moveWith="wedge5">
          <dgm:alg type="sp"/>
          <dgm:shape xmlns:r="http://schemas.openxmlformats.org/officeDocument/2006/relationships" r:blip="">
            <dgm:adjLst/>
          </dgm:shape>
          <dgm:presOf/>
          <dgm:constrLst>
            <dgm:constr type="w" val="1"/>
            <dgm:constr type="h" val="1"/>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35">
            <dgm:if name="Name136" func="var" arg="dir" op="equ" val="norm">
              <dgm:presOf axis="ch desOrSelf" ptType="node node" st="5 1" cnt="1 0"/>
            </dgm:if>
            <dgm:else name="Name137">
              <dgm:choose name="Name138">
                <dgm:if name="Name139" axis="ch" ptType="node" func="cnt" op="equ" val="5">
                  <dgm:presOf axis="ch desOrSelf" ptType="node node" st="1 1" cnt="1 0"/>
                </dgm:if>
                <dgm:if name="Name140" axis="ch" ptType="node" func="cnt" op="equ" val="6">
                  <dgm:presOf axis="ch desOrSelf" ptType="node node" st="2 1" cnt="1 0"/>
                </dgm:if>
                <dgm:else name="Name141">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42"/>
    </dgm:choose>
    <dgm:choose name="Name143">
      <dgm:if name="Name144" axis="ch" ptType="node" func="cnt" op="gte" val="6">
        <dgm:layoutNode name="wedge6">
          <dgm:alg type="sp"/>
          <dgm:choose name="Name145">
            <dgm:if name="Name146" axis="ch" ptType="node" func="cnt" op="equ" val="6">
              <dgm:shape xmlns:r="http://schemas.openxmlformats.org/officeDocument/2006/relationships" type="pie" r:blip="">
                <dgm:adjLst>
                  <dgm:adj idx="1" val="210"/>
                  <dgm:adj idx="2" val="270"/>
                </dgm:adjLst>
              </dgm:shape>
            </dgm:if>
            <dgm:else name="Name147">
              <dgm:shape xmlns:r="http://schemas.openxmlformats.org/officeDocument/2006/relationships" type="pie" r:blip="">
                <dgm:adjLst>
                  <dgm:adj idx="1" val="167.1429"/>
                  <dgm:adj idx="2" val="218.5714"/>
                </dgm:adjLst>
              </dgm:shape>
            </dgm:else>
          </dgm:choose>
          <dgm:choose name="Name148">
            <dgm:if name="Name149" func="var" arg="dir" op="equ" val="norm">
              <dgm:presOf axis="ch desOrSelf" ptType="node node" st="6 1" cnt="1 0"/>
            </dgm:if>
            <dgm:else name="Name150">
              <dgm:choose name="Name151">
                <dgm:if name="Name152" axis="ch" ptType="node" func="cnt" op="equ" val="6">
                  <dgm:presOf axis="ch desOrSelf" ptType="node node" st="1 1" cnt="1 0"/>
                </dgm:if>
                <dgm:else name="Name153">
                  <dgm:presOf axis="ch desOrSelf" ptType="node node" st="2 1" cnt="1 0"/>
                </dgm:else>
              </dgm:choose>
            </dgm:else>
          </dgm:choose>
          <dgm:constrLst/>
          <dgm:ruleLst/>
        </dgm:layoutNode>
        <dgm:layoutNode name="dummy6a" moveWith="wedge6">
          <dgm:alg type="sp"/>
          <dgm:shape xmlns:r="http://schemas.openxmlformats.org/officeDocument/2006/relationships" r:blip="">
            <dgm:adjLst/>
          </dgm:shape>
          <dgm:presOf/>
          <dgm:constrLst>
            <dgm:constr type="w" val="1"/>
            <dgm:constr type="h" val="1"/>
          </dgm:constrLst>
          <dgm:ruleLst/>
        </dgm:layoutNode>
        <dgm:layoutNode name="dummy6b" moveWith="wedge6">
          <dgm:alg type="sp"/>
          <dgm:shape xmlns:r="http://schemas.openxmlformats.org/officeDocument/2006/relationships" r:blip="">
            <dgm:adjLst/>
          </dgm:shape>
          <dgm:presOf/>
          <dgm:constrLst>
            <dgm:constr type="w" val="1"/>
            <dgm:constr type="h" val="1"/>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54">
            <dgm:if name="Name155" func="var" arg="dir" op="equ" val="norm">
              <dgm:presOf axis="ch desOrSelf" ptType="node node" st="6 1" cnt="1 0"/>
            </dgm:if>
            <dgm:else name="Name156">
              <dgm:choose name="Name157">
                <dgm:if name="Name158" axis="ch" ptType="node" func="cnt" op="equ" val="6">
                  <dgm:presOf axis="ch desOrSelf" ptType="node node" st="1 1" cnt="1 0"/>
                </dgm:if>
                <dgm:else name="Name159">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0"/>
    </dgm:choose>
    <dgm:choose name="Name161">
      <dgm:if name="Name162" axis="ch" ptType="node" func="cnt" op="gte" val="7">
        <dgm:layoutNode name="wedge7">
          <dgm:alg type="sp"/>
          <dgm:shape xmlns:r="http://schemas.openxmlformats.org/officeDocument/2006/relationships" type="pie" r:blip="">
            <dgm:adjLst>
              <dgm:adj idx="1" val="218.5714"/>
              <dgm:adj idx="2" val="270"/>
            </dgm:adjLst>
          </dgm:shape>
          <dgm:choose name="Name163">
            <dgm:if name="Name164" func="var" arg="dir" op="equ" val="norm">
              <dgm:presOf axis="ch desOrSelf" ptType="node node" st="7 1" cnt="1 0"/>
            </dgm:if>
            <dgm:else name="Name165">
              <dgm:presOf axis="ch desOrSelf" ptType="node node" st="1 1" cnt="1 0"/>
            </dgm:else>
          </dgm:choose>
          <dgm:constrLst/>
          <dgm:ruleLst/>
        </dgm:layoutNode>
        <dgm:layoutNode name="dummy7a" moveWith="wedge7">
          <dgm:alg type="sp"/>
          <dgm:shape xmlns:r="http://schemas.openxmlformats.org/officeDocument/2006/relationships" r:blip="">
            <dgm:adjLst/>
          </dgm:shape>
          <dgm:presOf/>
          <dgm:constrLst>
            <dgm:constr type="w" val="1"/>
            <dgm:constr type="h" val="1"/>
          </dgm:constrLst>
          <dgm:ruleLst/>
        </dgm:layoutNode>
        <dgm:layoutNode name="dummy7b" moveWith="wedge7">
          <dgm:alg type="sp"/>
          <dgm:shape xmlns:r="http://schemas.openxmlformats.org/officeDocument/2006/relationships" r:blip="">
            <dgm:adjLst/>
          </dgm:shape>
          <dgm:presOf/>
          <dgm:constrLst>
            <dgm:constr type="w" val="1"/>
            <dgm:constr type="h" val="1"/>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66">
            <dgm:if name="Name167" func="var" arg="dir" op="equ" val="norm">
              <dgm:presOf axis="ch desOrSelf" ptType="node node" st="7 1" cnt="1 0"/>
            </dgm:if>
            <dgm:else name="Name168">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9"/>
    </dgm:choose>
    <dgm:choose name="Name170">
      <dgm:if name="Name171" axis="ch" ptType="node" func="cnt" op="equ" val="1">
        <dgm:forEach name="Name172" axis="ch" ptType="sibTrans" hideLastTrans="0" cnt="1">
          <dgm:layoutNode name="arrowWedge1single" styleLbl="fgSibTrans2D1">
            <dgm:choose name="Name173">
              <dgm:if name="Name174" func="var" arg="dir" op="equ" val="norm">
                <dgm:alg type="conn">
                  <dgm:param type="connRout" val="longCurve"/>
                  <dgm:param type="srcNode" val="dummy1a"/>
                  <dgm:param type="dstNode" val="dummy1b"/>
                  <dgm:param type="begPts" val="tL"/>
                  <dgm:param type="endPts" val="tR"/>
                  <dgm:param type="begSty" val="arr"/>
                  <dgm:param type="endSty" val="noArr"/>
                </dgm:alg>
              </dgm:if>
              <dgm:else name="Name175">
                <dgm:alg type="conn">
                  <dgm:param type="connRout" val="longCurve"/>
                  <dgm:param type="srcNode" val="dummy1a"/>
                  <dgm:param type="dstNode" val="dummy1b"/>
                  <dgm:param type="begPts" val="tL"/>
                  <dgm:param type="endPts" val="tR"/>
                  <dgm:param type="begSty" val="noArr"/>
                  <dgm:param type="endSty" val="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if name="Name176" axis="ch" ptType="node" func="cnt" op="gte" val="2">
        <dgm:forEach name="Name177" axis="ch" ptType="sibTrans" hideLastTrans="0" cnt="1">
          <dgm:layoutNode name="arrowWedge1" styleLbl="fgSibTrans2D1">
            <dgm:choose name="Name178">
              <dgm:if name="Name179" func="var" arg="dir" op="equ" val="norm">
                <dgm:alg type="conn">
                  <dgm:param type="connRout" val="curve"/>
                  <dgm:param type="srcNode" val="dummy1a"/>
                  <dgm:param type="dstNode" val="dummy1b"/>
                  <dgm:param type="begPts" val="tL"/>
                  <dgm:param type="endPts" val="tL"/>
                  <dgm:param type="begSty" val="noArr"/>
                  <dgm:param type="endSty" val="arr"/>
                </dgm:alg>
              </dgm:if>
              <dgm:else name="Name180">
                <dgm:alg type="conn">
                  <dgm:param type="connRout" val="curve"/>
                  <dgm:param type="srcNode" val="dummy1a"/>
                  <dgm:param type="dstNode" val="dummy1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else name="Name181"/>
    </dgm:choose>
    <dgm:forEach name="Name182" axis="ch" ptType="sibTrans" hideLastTrans="0" st="2" cnt="1">
      <dgm:layoutNode name="arrowWedge2" styleLbl="fgSibTrans2D1">
        <dgm:choose name="Name183">
          <dgm:if name="Name184" func="var" arg="dir" op="equ" val="norm">
            <dgm:alg type="conn">
              <dgm:param type="connRout" val="curve"/>
              <dgm:param type="srcNode" val="dummy2a"/>
              <dgm:param type="dstNode" val="dummy2b"/>
              <dgm:param type="begPts" val="tL"/>
              <dgm:param type="endPts" val="tL"/>
              <dgm:param type="begSty" val="noArr"/>
              <dgm:param type="endSty" val="arr"/>
            </dgm:alg>
          </dgm:if>
          <dgm:else name="Name185">
            <dgm:alg type="conn">
              <dgm:param type="connRout" val="curve"/>
              <dgm:param type="srcNode" val="dummy2a"/>
              <dgm:param type="dstNode" val="dummy2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86" axis="ch" ptType="sibTrans" hideLastTrans="0" st="3" cnt="1">
      <dgm:layoutNode name="arrowWedge3" styleLbl="fgSibTrans2D1">
        <dgm:choose name="Name187">
          <dgm:if name="Name188" func="var" arg="dir" op="equ" val="norm">
            <dgm:alg type="conn">
              <dgm:param type="connRout" val="curve"/>
              <dgm:param type="srcNode" val="dummy3a"/>
              <dgm:param type="dstNode" val="dummy3b"/>
              <dgm:param type="begPts" val="tL"/>
              <dgm:param type="endPts" val="tL"/>
              <dgm:param type="begSty" val="noArr"/>
              <dgm:param type="endSty" val="arr"/>
            </dgm:alg>
          </dgm:if>
          <dgm:else name="Name189">
            <dgm:alg type="conn">
              <dgm:param type="connRout" val="curve"/>
              <dgm:param type="srcNode" val="dummy3a"/>
              <dgm:param type="dstNode" val="dummy3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0" axis="ch" ptType="sibTrans" hideLastTrans="0" st="4" cnt="1">
      <dgm:layoutNode name="arrowWedge4" styleLbl="fgSibTrans2D1">
        <dgm:choose name="Name191">
          <dgm:if name="Name192" func="var" arg="dir" op="equ" val="norm">
            <dgm:alg type="conn">
              <dgm:param type="connRout" val="curve"/>
              <dgm:param type="srcNode" val="dummy4a"/>
              <dgm:param type="dstNode" val="dummy4b"/>
              <dgm:param type="begPts" val="tL"/>
              <dgm:param type="endPts" val="tL"/>
              <dgm:param type="begSty" val="noArr"/>
              <dgm:param type="endSty" val="arr"/>
            </dgm:alg>
          </dgm:if>
          <dgm:else name="Name193">
            <dgm:alg type="conn">
              <dgm:param type="connRout" val="curve"/>
              <dgm:param type="srcNode" val="dummy4a"/>
              <dgm:param type="dstNode" val="dummy4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4" axis="ch" ptType="sibTrans" hideLastTrans="0" st="5" cnt="1">
      <dgm:layoutNode name="arrowWedge5" styleLbl="fgSibTrans2D1">
        <dgm:choose name="Name195">
          <dgm:if name="Name196" func="var" arg="dir" op="equ" val="norm">
            <dgm:alg type="conn">
              <dgm:param type="connRout" val="curve"/>
              <dgm:param type="srcNode" val="dummy5a"/>
              <dgm:param type="dstNode" val="dummy5b"/>
              <dgm:param type="begPts" val="tL"/>
              <dgm:param type="endPts" val="tL"/>
              <dgm:param type="begSty" val="noArr"/>
              <dgm:param type="endSty" val="arr"/>
            </dgm:alg>
          </dgm:if>
          <dgm:else name="Name197">
            <dgm:alg type="conn">
              <dgm:param type="connRout" val="curve"/>
              <dgm:param type="srcNode" val="dummy5a"/>
              <dgm:param type="dstNode" val="dummy5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8" axis="ch" ptType="sibTrans" hideLastTrans="0" st="6" cnt="1">
      <dgm:layoutNode name="arrowWedge6" styleLbl="fgSibTrans2D1">
        <dgm:choose name="Name199">
          <dgm:if name="Name200" func="var" arg="dir" op="equ" val="norm">
            <dgm:alg type="conn">
              <dgm:param type="connRout" val="curve"/>
              <dgm:param type="srcNode" val="dummy6a"/>
              <dgm:param type="dstNode" val="dummy6b"/>
              <dgm:param type="begPts" val="tL"/>
              <dgm:param type="endPts" val="tL"/>
              <dgm:param type="begSty" val="noArr"/>
              <dgm:param type="endSty" val="arr"/>
            </dgm:alg>
          </dgm:if>
          <dgm:else name="Name201">
            <dgm:alg type="conn">
              <dgm:param type="connRout" val="curve"/>
              <dgm:param type="srcNode" val="dummy6a"/>
              <dgm:param type="dstNode" val="dummy6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202" axis="ch" ptType="sibTrans" hideLastTrans="0" st="7" cnt="1">
      <dgm:layoutNode name="arrowWedge7" styleLbl="fgSibTrans2D1">
        <dgm:choose name="Name203">
          <dgm:if name="Name204" func="var" arg="dir" op="equ" val="norm">
            <dgm:alg type="conn">
              <dgm:param type="connRout" val="curve"/>
              <dgm:param type="srcNode" val="dummy7a"/>
              <dgm:param type="dstNode" val="dummy7b"/>
              <dgm:param type="begPts" val="tL"/>
              <dgm:param type="endPts" val="tL"/>
              <dgm:param type="begSty" val="noArr"/>
              <dgm:param type="endSty" val="arr"/>
            </dgm:alg>
          </dgm:if>
          <dgm:else name="Name205">
            <dgm:alg type="conn">
              <dgm:param type="connRout" val="curve"/>
              <dgm:param type="srcNode" val="dummy7a"/>
              <dgm:param type="dstNode" val="dummy7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942416" y="4777380"/>
            <a:ext cx="6600451"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0B33B3E-F6EB-4142-A73E-EB659E261B7D}" type="datetimeFigureOut">
              <a:rPr lang="lv-LV" smtClean="0"/>
              <a:pPr/>
              <a:t>01.10.2019</a:t>
            </a:fld>
            <a:endParaRPr lang="lv-LV"/>
          </a:p>
        </p:txBody>
      </p:sp>
      <p:sp>
        <p:nvSpPr>
          <p:cNvPr id="5" name="Footer Placeholder 4"/>
          <p:cNvSpPr>
            <a:spLocks noGrp="1"/>
          </p:cNvSpPr>
          <p:nvPr>
            <p:ph type="ftr" sz="quarter" idx="11"/>
          </p:nvPr>
        </p:nvSpPr>
        <p:spPr/>
        <p:txBody>
          <a:bodyPr/>
          <a:lstStyle/>
          <a:p>
            <a:endParaRPr lang="lv-LV"/>
          </a:p>
        </p:txBody>
      </p:sp>
      <p:sp>
        <p:nvSpPr>
          <p:cNvPr id="9" name="Freeform 8"/>
          <p:cNvSpPr/>
          <p:nvPr/>
        </p:nvSpPr>
        <p:spPr bwMode="auto">
          <a:xfrm>
            <a:off x="-31719" y="4321158"/>
            <a:ext cx="1395473"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423334" y="4529541"/>
            <a:ext cx="584978" cy="365125"/>
          </a:xfrm>
        </p:spPr>
        <p:txBody>
          <a:bodyPr/>
          <a:lstStyle/>
          <a:p>
            <a:fld id="{C5EADBFF-C02B-4FF9-AF49-4BE0365252FE}" type="slidenum">
              <a:rPr lang="lv-LV" smtClean="0"/>
              <a:pPr/>
              <a:t>‹#›</a:t>
            </a:fld>
            <a:endParaRPr lang="lv-LV"/>
          </a:p>
        </p:txBody>
      </p:sp>
    </p:spTree>
    <p:extLst>
      <p:ext uri="{BB962C8B-B14F-4D97-AF65-F5344CB8AC3E}">
        <p14:creationId xmlns:p14="http://schemas.microsoft.com/office/powerpoint/2010/main" val="11712363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0B33B3E-F6EB-4142-A73E-EB659E261B7D}" type="datetimeFigureOut">
              <a:rPr lang="lv-LV" smtClean="0"/>
              <a:pPr/>
              <a:t>01.10.2019</a:t>
            </a:fld>
            <a:endParaRPr lang="lv-LV"/>
          </a:p>
        </p:txBody>
      </p:sp>
      <p:sp>
        <p:nvSpPr>
          <p:cNvPr id="5" name="Footer Placeholder 4"/>
          <p:cNvSpPr>
            <a:spLocks noGrp="1"/>
          </p:cNvSpPr>
          <p:nvPr>
            <p:ph type="ftr" sz="quarter" idx="11"/>
          </p:nvPr>
        </p:nvSpPr>
        <p:spPr/>
        <p:txBody>
          <a:bodyPr/>
          <a:lstStyle/>
          <a:p>
            <a:endParaRPr lang="lv-LV"/>
          </a:p>
        </p:txBody>
      </p:sp>
      <p:sp>
        <p:nvSpPr>
          <p:cNvPr id="10"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C5EADBFF-C02B-4FF9-AF49-4BE0365252FE}" type="slidenum">
              <a:rPr lang="lv-LV" smtClean="0"/>
              <a:pPr/>
              <a:t>‹#›</a:t>
            </a:fld>
            <a:endParaRPr lang="lv-LV"/>
          </a:p>
        </p:txBody>
      </p:sp>
    </p:spTree>
    <p:extLst>
      <p:ext uri="{BB962C8B-B14F-4D97-AF65-F5344CB8AC3E}">
        <p14:creationId xmlns:p14="http://schemas.microsoft.com/office/powerpoint/2010/main" val="17498629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0B33B3E-F6EB-4142-A73E-EB659E261B7D}" type="datetimeFigureOut">
              <a:rPr lang="lv-LV" smtClean="0"/>
              <a:pPr/>
              <a:t>01.10.2019</a:t>
            </a:fld>
            <a:endParaRPr lang="lv-LV"/>
          </a:p>
        </p:txBody>
      </p:sp>
      <p:sp>
        <p:nvSpPr>
          <p:cNvPr id="5" name="Footer Placeholder 4"/>
          <p:cNvSpPr>
            <a:spLocks noGrp="1"/>
          </p:cNvSpPr>
          <p:nvPr>
            <p:ph type="ftr" sz="quarter" idx="11"/>
          </p:nvPr>
        </p:nvSpPr>
        <p:spPr/>
        <p:txBody>
          <a:bodyPr/>
          <a:lstStyle/>
          <a:p>
            <a:endParaRPr lang="lv-LV"/>
          </a:p>
        </p:txBody>
      </p:sp>
      <p:sp>
        <p:nvSpPr>
          <p:cNvPr id="19"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C5EADBFF-C02B-4FF9-AF49-4BE0365252FE}" type="slidenum">
              <a:rPr lang="lv-LV" smtClean="0"/>
              <a:pPr/>
              <a:t>‹#›</a:t>
            </a:fld>
            <a:endParaRPr lang="lv-LV"/>
          </a:p>
        </p:txBody>
      </p:sp>
      <p:sp>
        <p:nvSpPr>
          <p:cNvPr id="14" name="TextBox 13"/>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73301629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40B33B3E-F6EB-4142-A73E-EB659E261B7D}" type="datetimeFigureOut">
              <a:rPr lang="lv-LV" smtClean="0"/>
              <a:pPr/>
              <a:t>01.10.2019</a:t>
            </a:fld>
            <a:endParaRPr lang="lv-LV"/>
          </a:p>
        </p:txBody>
      </p:sp>
      <p:sp>
        <p:nvSpPr>
          <p:cNvPr id="6" name="Footer Placeholder 5"/>
          <p:cNvSpPr>
            <a:spLocks noGrp="1"/>
          </p:cNvSpPr>
          <p:nvPr>
            <p:ph type="ftr" sz="quarter" idx="11"/>
          </p:nvPr>
        </p:nvSpPr>
        <p:spPr/>
        <p:txBody>
          <a:bodyPr/>
          <a:lstStyle/>
          <a:p>
            <a:endParaRPr lang="lv-LV"/>
          </a:p>
        </p:txBody>
      </p:sp>
      <p:sp>
        <p:nvSpPr>
          <p:cNvPr id="11"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C5EADBFF-C02B-4FF9-AF49-4BE0365252FE}" type="slidenum">
              <a:rPr lang="lv-LV" smtClean="0"/>
              <a:pPr/>
              <a:t>‹#›</a:t>
            </a:fld>
            <a:endParaRPr lang="lv-LV"/>
          </a:p>
        </p:txBody>
      </p:sp>
    </p:spTree>
    <p:extLst>
      <p:ext uri="{BB962C8B-B14F-4D97-AF65-F5344CB8AC3E}">
        <p14:creationId xmlns:p14="http://schemas.microsoft.com/office/powerpoint/2010/main" val="106184454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1942415" y="5181600"/>
            <a:ext cx="6688292"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40B33B3E-F6EB-4142-A73E-EB659E261B7D}" type="datetimeFigureOut">
              <a:rPr lang="lv-LV" smtClean="0"/>
              <a:pPr/>
              <a:t>01.10.2019</a:t>
            </a:fld>
            <a:endParaRPr lang="lv-LV"/>
          </a:p>
        </p:txBody>
      </p:sp>
      <p:sp>
        <p:nvSpPr>
          <p:cNvPr id="6" name="Footer Placeholder 5"/>
          <p:cNvSpPr>
            <a:spLocks noGrp="1"/>
          </p:cNvSpPr>
          <p:nvPr>
            <p:ph type="ftr" sz="quarter" idx="11"/>
          </p:nvPr>
        </p:nvSpPr>
        <p:spPr/>
        <p:txBody>
          <a:bodyPr/>
          <a:lstStyle/>
          <a:p>
            <a:endParaRPr lang="lv-LV"/>
          </a:p>
        </p:txBody>
      </p:sp>
      <p:sp>
        <p:nvSpPr>
          <p:cNvPr id="2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C5EADBFF-C02B-4FF9-AF49-4BE0365252FE}" type="slidenum">
              <a:rPr lang="lv-LV" smtClean="0"/>
              <a:pPr/>
              <a:t>‹#›</a:t>
            </a:fld>
            <a:endParaRPr lang="lv-LV"/>
          </a:p>
        </p:txBody>
      </p:sp>
      <p:sp>
        <p:nvSpPr>
          <p:cNvPr id="11" name="TextBox 10"/>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2" name="TextBox 11"/>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63526705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40B33B3E-F6EB-4142-A73E-EB659E261B7D}" type="datetimeFigureOut">
              <a:rPr lang="lv-LV" smtClean="0"/>
              <a:pPr/>
              <a:t>01.10.2019</a:t>
            </a:fld>
            <a:endParaRPr lang="lv-LV"/>
          </a:p>
        </p:txBody>
      </p:sp>
      <p:sp>
        <p:nvSpPr>
          <p:cNvPr id="6" name="Footer Placeholder 5"/>
          <p:cNvSpPr>
            <a:spLocks noGrp="1"/>
          </p:cNvSpPr>
          <p:nvPr>
            <p:ph type="ftr" sz="quarter" idx="11"/>
          </p:nvPr>
        </p:nvSpPr>
        <p:spPr/>
        <p:txBody>
          <a:bodyPr/>
          <a:lstStyle/>
          <a:p>
            <a:endParaRPr lang="lv-LV"/>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C5EADBFF-C02B-4FF9-AF49-4BE0365252FE}" type="slidenum">
              <a:rPr lang="lv-LV" smtClean="0"/>
              <a:pPr/>
              <a:t>‹#›</a:t>
            </a:fld>
            <a:endParaRPr lang="lv-LV"/>
          </a:p>
        </p:txBody>
      </p:sp>
    </p:spTree>
    <p:extLst>
      <p:ext uri="{BB962C8B-B14F-4D97-AF65-F5344CB8AC3E}">
        <p14:creationId xmlns:p14="http://schemas.microsoft.com/office/powerpoint/2010/main" val="149525007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0B33B3E-F6EB-4142-A73E-EB659E261B7D}" type="datetimeFigureOut">
              <a:rPr lang="lv-LV" smtClean="0"/>
              <a:pPr/>
              <a:t>01.10.2019</a:t>
            </a:fld>
            <a:endParaRPr lang="lv-LV"/>
          </a:p>
        </p:txBody>
      </p:sp>
      <p:sp>
        <p:nvSpPr>
          <p:cNvPr id="5" name="Footer Placeholder 4"/>
          <p:cNvSpPr>
            <a:spLocks noGrp="1"/>
          </p:cNvSpPr>
          <p:nvPr>
            <p:ph type="ftr" sz="quarter" idx="11"/>
          </p:nvPr>
        </p:nvSpPr>
        <p:spPr/>
        <p:txBody>
          <a:bodyPr/>
          <a:lstStyle/>
          <a:p>
            <a:endParaRPr lang="lv-LV"/>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5EADBFF-C02B-4FF9-AF49-4BE0365252FE}" type="slidenum">
              <a:rPr lang="lv-LV" smtClean="0"/>
              <a:pPr/>
              <a:t>‹#›</a:t>
            </a:fld>
            <a:endParaRPr lang="lv-LV"/>
          </a:p>
        </p:txBody>
      </p:sp>
    </p:spTree>
    <p:extLst>
      <p:ext uri="{BB962C8B-B14F-4D97-AF65-F5344CB8AC3E}">
        <p14:creationId xmlns:p14="http://schemas.microsoft.com/office/powerpoint/2010/main" val="173989744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8535" y="627406"/>
            <a:ext cx="1656132"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0B33B3E-F6EB-4142-A73E-EB659E261B7D}" type="datetimeFigureOut">
              <a:rPr lang="lv-LV" smtClean="0"/>
              <a:pPr/>
              <a:t>01.10.2019</a:t>
            </a:fld>
            <a:endParaRPr lang="lv-LV"/>
          </a:p>
        </p:txBody>
      </p:sp>
      <p:sp>
        <p:nvSpPr>
          <p:cNvPr id="5" name="Footer Placeholder 4"/>
          <p:cNvSpPr>
            <a:spLocks noGrp="1"/>
          </p:cNvSpPr>
          <p:nvPr>
            <p:ph type="ftr" sz="quarter" idx="11"/>
          </p:nvPr>
        </p:nvSpPr>
        <p:spPr/>
        <p:txBody>
          <a:bodyPr/>
          <a:lstStyle/>
          <a:p>
            <a:endParaRPr lang="lv-LV"/>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5EADBFF-C02B-4FF9-AF49-4BE0365252FE}" type="slidenum">
              <a:rPr lang="lv-LV" smtClean="0"/>
              <a:pPr/>
              <a:t>‹#›</a:t>
            </a:fld>
            <a:endParaRPr lang="lv-LV"/>
          </a:p>
        </p:txBody>
      </p:sp>
    </p:spTree>
    <p:extLst>
      <p:ext uri="{BB962C8B-B14F-4D97-AF65-F5344CB8AC3E}">
        <p14:creationId xmlns:p14="http://schemas.microsoft.com/office/powerpoint/2010/main" val="37656327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1942415" y="2133600"/>
            <a:ext cx="6591985" cy="377762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0B33B3E-F6EB-4142-A73E-EB659E261B7D}" type="datetimeFigureOut">
              <a:rPr lang="lv-LV" smtClean="0"/>
              <a:pPr/>
              <a:t>01.10.2019</a:t>
            </a:fld>
            <a:endParaRPr lang="lv-LV"/>
          </a:p>
        </p:txBody>
      </p:sp>
      <p:sp>
        <p:nvSpPr>
          <p:cNvPr id="5" name="Footer Placeholder 4"/>
          <p:cNvSpPr>
            <a:spLocks noGrp="1"/>
          </p:cNvSpPr>
          <p:nvPr>
            <p:ph type="ftr" sz="quarter" idx="11"/>
          </p:nvPr>
        </p:nvSpPr>
        <p:spPr/>
        <p:txBody>
          <a:bodyPr/>
          <a:lstStyle/>
          <a:p>
            <a:endParaRPr lang="lv-LV"/>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5EADBFF-C02B-4FF9-AF49-4BE0365252FE}" type="slidenum">
              <a:rPr lang="lv-LV" smtClean="0"/>
              <a:pPr/>
              <a:t>‹#›</a:t>
            </a:fld>
            <a:endParaRPr lang="lv-LV"/>
          </a:p>
        </p:txBody>
      </p:sp>
    </p:spTree>
    <p:extLst>
      <p:ext uri="{BB962C8B-B14F-4D97-AF65-F5344CB8AC3E}">
        <p14:creationId xmlns:p14="http://schemas.microsoft.com/office/powerpoint/2010/main" val="19643764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942415" y="3581400"/>
            <a:ext cx="6591985"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0B33B3E-F6EB-4142-A73E-EB659E261B7D}" type="datetimeFigureOut">
              <a:rPr lang="lv-LV" smtClean="0"/>
              <a:pPr/>
              <a:t>01.10.2019</a:t>
            </a:fld>
            <a:endParaRPr lang="lv-LV"/>
          </a:p>
        </p:txBody>
      </p:sp>
      <p:sp>
        <p:nvSpPr>
          <p:cNvPr id="5" name="Footer Placeholder 4"/>
          <p:cNvSpPr>
            <a:spLocks noGrp="1"/>
          </p:cNvSpPr>
          <p:nvPr>
            <p:ph type="ftr" sz="quarter" idx="11"/>
          </p:nvPr>
        </p:nvSpPr>
        <p:spPr/>
        <p:txBody>
          <a:bodyPr/>
          <a:lstStyle/>
          <a:p>
            <a:endParaRPr lang="lv-LV"/>
          </a:p>
        </p:txBody>
      </p:sp>
      <p:sp>
        <p:nvSpPr>
          <p:cNvPr id="11"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C5EADBFF-C02B-4FF9-AF49-4BE0365252FE}" type="slidenum">
              <a:rPr lang="lv-LV" smtClean="0"/>
              <a:pPr/>
              <a:t>‹#›</a:t>
            </a:fld>
            <a:endParaRPr lang="lv-LV"/>
          </a:p>
        </p:txBody>
      </p:sp>
    </p:spTree>
    <p:extLst>
      <p:ext uri="{BB962C8B-B14F-4D97-AF65-F5344CB8AC3E}">
        <p14:creationId xmlns:p14="http://schemas.microsoft.com/office/powerpoint/2010/main" val="42934598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0B33B3E-F6EB-4142-A73E-EB659E261B7D}" type="datetimeFigureOut">
              <a:rPr lang="lv-LV" smtClean="0"/>
              <a:pPr/>
              <a:t>01.10.2019</a:t>
            </a:fld>
            <a:endParaRPr lang="lv-LV"/>
          </a:p>
        </p:txBody>
      </p:sp>
      <p:sp>
        <p:nvSpPr>
          <p:cNvPr id="6" name="Footer Placeholder 5"/>
          <p:cNvSpPr>
            <a:spLocks noGrp="1"/>
          </p:cNvSpPr>
          <p:nvPr>
            <p:ph type="ftr" sz="quarter" idx="11"/>
          </p:nvPr>
        </p:nvSpPr>
        <p:spPr/>
        <p:txBody>
          <a:bodyPr/>
          <a:lstStyle/>
          <a:p>
            <a:endParaRPr lang="lv-LV"/>
          </a:p>
        </p:txBody>
      </p:sp>
      <p:sp>
        <p:nvSpPr>
          <p:cNvPr id="9"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511228" y="787783"/>
            <a:ext cx="584978" cy="365125"/>
          </a:xfrm>
        </p:spPr>
        <p:txBody>
          <a:bodyPr/>
          <a:lstStyle/>
          <a:p>
            <a:fld id="{C5EADBFF-C02B-4FF9-AF49-4BE0365252FE}" type="slidenum">
              <a:rPr lang="lv-LV" smtClean="0"/>
              <a:pPr/>
              <a:t>‹#›</a:t>
            </a:fld>
            <a:endParaRPr lang="lv-LV"/>
          </a:p>
        </p:txBody>
      </p:sp>
    </p:spTree>
    <p:extLst>
      <p:ext uri="{BB962C8B-B14F-4D97-AF65-F5344CB8AC3E}">
        <p14:creationId xmlns:p14="http://schemas.microsoft.com/office/powerpoint/2010/main" val="17788277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0B33B3E-F6EB-4142-A73E-EB659E261B7D}" type="datetimeFigureOut">
              <a:rPr lang="lv-LV" smtClean="0"/>
              <a:pPr/>
              <a:t>01.10.2019</a:t>
            </a:fld>
            <a:endParaRPr lang="lv-LV"/>
          </a:p>
        </p:txBody>
      </p:sp>
      <p:sp>
        <p:nvSpPr>
          <p:cNvPr id="8" name="Footer Placeholder 7"/>
          <p:cNvSpPr>
            <a:spLocks noGrp="1"/>
          </p:cNvSpPr>
          <p:nvPr>
            <p:ph type="ftr" sz="quarter" idx="11"/>
          </p:nvPr>
        </p:nvSpPr>
        <p:spPr/>
        <p:txBody>
          <a:bodyPr/>
          <a:lstStyle/>
          <a:p>
            <a:endParaRPr lang="lv-LV"/>
          </a:p>
        </p:txBody>
      </p:sp>
      <p:sp>
        <p:nvSpPr>
          <p:cNvPr id="11"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511228" y="787783"/>
            <a:ext cx="584978" cy="365125"/>
          </a:xfrm>
        </p:spPr>
        <p:txBody>
          <a:bodyPr/>
          <a:lstStyle/>
          <a:p>
            <a:fld id="{C5EADBFF-C02B-4FF9-AF49-4BE0365252FE}" type="slidenum">
              <a:rPr lang="lv-LV" smtClean="0"/>
              <a:pPr/>
              <a:t>‹#›</a:t>
            </a:fld>
            <a:endParaRPr lang="lv-LV"/>
          </a:p>
        </p:txBody>
      </p:sp>
    </p:spTree>
    <p:extLst>
      <p:ext uri="{BB962C8B-B14F-4D97-AF65-F5344CB8AC3E}">
        <p14:creationId xmlns:p14="http://schemas.microsoft.com/office/powerpoint/2010/main" val="29880067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945200" y="624110"/>
            <a:ext cx="6589200" cy="128089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0B33B3E-F6EB-4142-A73E-EB659E261B7D}" type="datetimeFigureOut">
              <a:rPr lang="lv-LV" smtClean="0"/>
              <a:pPr/>
              <a:t>01.10.2019</a:t>
            </a:fld>
            <a:endParaRPr lang="lv-LV"/>
          </a:p>
        </p:txBody>
      </p:sp>
      <p:sp>
        <p:nvSpPr>
          <p:cNvPr id="4" name="Footer Placeholder 3"/>
          <p:cNvSpPr>
            <a:spLocks noGrp="1"/>
          </p:cNvSpPr>
          <p:nvPr>
            <p:ph type="ftr" sz="quarter" idx="11"/>
          </p:nvPr>
        </p:nvSpPr>
        <p:spPr/>
        <p:txBody>
          <a:bodyPr/>
          <a:lstStyle/>
          <a:p>
            <a:endParaRPr lang="lv-LV"/>
          </a:p>
        </p:txBody>
      </p:sp>
      <p:sp>
        <p:nvSpPr>
          <p:cNvPr id="8"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C5EADBFF-C02B-4FF9-AF49-4BE0365252FE}" type="slidenum">
              <a:rPr lang="lv-LV" smtClean="0"/>
              <a:pPr/>
              <a:t>‹#›</a:t>
            </a:fld>
            <a:endParaRPr lang="lv-LV"/>
          </a:p>
        </p:txBody>
      </p:sp>
    </p:spTree>
    <p:extLst>
      <p:ext uri="{BB962C8B-B14F-4D97-AF65-F5344CB8AC3E}">
        <p14:creationId xmlns:p14="http://schemas.microsoft.com/office/powerpoint/2010/main" val="5451749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0B33B3E-F6EB-4142-A73E-EB659E261B7D}" type="datetimeFigureOut">
              <a:rPr lang="lv-LV" smtClean="0"/>
              <a:pPr/>
              <a:t>01.10.2019</a:t>
            </a:fld>
            <a:endParaRPr lang="lv-LV"/>
          </a:p>
        </p:txBody>
      </p:sp>
      <p:sp>
        <p:nvSpPr>
          <p:cNvPr id="3" name="Footer Placeholder 2"/>
          <p:cNvSpPr>
            <a:spLocks noGrp="1"/>
          </p:cNvSpPr>
          <p:nvPr>
            <p:ph type="ftr" sz="quarter" idx="11"/>
          </p:nvPr>
        </p:nvSpPr>
        <p:spPr/>
        <p:txBody>
          <a:bodyPr/>
          <a:lstStyle/>
          <a:p>
            <a:endParaRPr lang="lv-LV"/>
          </a:p>
        </p:txBody>
      </p:sp>
      <p:sp>
        <p:nvSpPr>
          <p:cNvPr id="6"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C5EADBFF-C02B-4FF9-AF49-4BE0365252FE}" type="slidenum">
              <a:rPr lang="lv-LV" smtClean="0"/>
              <a:pPr/>
              <a:t>‹#›</a:t>
            </a:fld>
            <a:endParaRPr lang="lv-LV"/>
          </a:p>
        </p:txBody>
      </p:sp>
    </p:spTree>
    <p:extLst>
      <p:ext uri="{BB962C8B-B14F-4D97-AF65-F5344CB8AC3E}">
        <p14:creationId xmlns:p14="http://schemas.microsoft.com/office/powerpoint/2010/main" val="24996594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446088"/>
            <a:ext cx="2629584"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40B33B3E-F6EB-4142-A73E-EB659E261B7D}" type="datetimeFigureOut">
              <a:rPr lang="lv-LV" smtClean="0"/>
              <a:pPr/>
              <a:t>01.10.2019</a:t>
            </a:fld>
            <a:endParaRPr lang="lv-LV"/>
          </a:p>
        </p:txBody>
      </p:sp>
      <p:sp>
        <p:nvSpPr>
          <p:cNvPr id="6" name="Footer Placeholder 5"/>
          <p:cNvSpPr>
            <a:spLocks noGrp="1"/>
          </p:cNvSpPr>
          <p:nvPr>
            <p:ph type="ftr" sz="quarter" idx="11"/>
          </p:nvPr>
        </p:nvSpPr>
        <p:spPr/>
        <p:txBody>
          <a:bodyPr/>
          <a:lstStyle/>
          <a:p>
            <a:endParaRPr lang="lv-LV"/>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C5EADBFF-C02B-4FF9-AF49-4BE0365252FE}" type="slidenum">
              <a:rPr lang="lv-LV" smtClean="0"/>
              <a:pPr/>
              <a:t>‹#›</a:t>
            </a:fld>
            <a:endParaRPr lang="lv-LV"/>
          </a:p>
        </p:txBody>
      </p:sp>
    </p:spTree>
    <p:extLst>
      <p:ext uri="{BB962C8B-B14F-4D97-AF65-F5344CB8AC3E}">
        <p14:creationId xmlns:p14="http://schemas.microsoft.com/office/powerpoint/2010/main" val="27843474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942415" y="634965"/>
            <a:ext cx="6591985"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40B33B3E-F6EB-4142-A73E-EB659E261B7D}" type="datetimeFigureOut">
              <a:rPr lang="lv-LV" smtClean="0"/>
              <a:pPr/>
              <a:t>01.10.2019</a:t>
            </a:fld>
            <a:endParaRPr lang="lv-LV"/>
          </a:p>
        </p:txBody>
      </p:sp>
      <p:sp>
        <p:nvSpPr>
          <p:cNvPr id="6" name="Footer Placeholder 5"/>
          <p:cNvSpPr>
            <a:spLocks noGrp="1"/>
          </p:cNvSpPr>
          <p:nvPr>
            <p:ph type="ftr" sz="quarter" idx="11"/>
          </p:nvPr>
        </p:nvSpPr>
        <p:spPr/>
        <p:txBody>
          <a:bodyPr/>
          <a:lstStyle/>
          <a:p>
            <a:endParaRPr lang="lv-LV"/>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C5EADBFF-C02B-4FF9-AF49-4BE0365252FE}" type="slidenum">
              <a:rPr lang="lv-LV" smtClean="0"/>
              <a:pPr/>
              <a:t>‹#›</a:t>
            </a:fld>
            <a:endParaRPr lang="lv-LV"/>
          </a:p>
        </p:txBody>
      </p:sp>
    </p:spTree>
    <p:extLst>
      <p:ext uri="{BB962C8B-B14F-4D97-AF65-F5344CB8AC3E}">
        <p14:creationId xmlns:p14="http://schemas.microsoft.com/office/powerpoint/2010/main" val="34731343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36" name="Group 35"/>
          <p:cNvGrpSpPr/>
          <p:nvPr/>
        </p:nvGrpSpPr>
        <p:grpSpPr>
          <a:xfrm>
            <a:off x="1" y="228600"/>
            <a:ext cx="19812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0421" y="749"/>
            <a:ext cx="1952272" cy="6852504"/>
            <a:chOff x="6627813" y="196102"/>
            <a:chExt cx="1952625" cy="5677649"/>
          </a:xfrm>
        </p:grpSpPr>
        <p:sp>
          <p:nvSpPr>
            <p:cNvPr id="50" name="Freeform 27"/>
            <p:cNvSpPr/>
            <p:nvPr/>
          </p:nvSpPr>
          <p:spPr bwMode="auto">
            <a:xfrm>
              <a:off x="6627813" y="196102"/>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5200" y="624110"/>
            <a:ext cx="6589200"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942415" y="2133600"/>
            <a:ext cx="6591985" cy="388620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772400" y="6135089"/>
            <a:ext cx="766380" cy="370171"/>
          </a:xfrm>
          <a:prstGeom prst="rect">
            <a:avLst/>
          </a:prstGeom>
        </p:spPr>
        <p:txBody>
          <a:bodyPr vert="horz" lIns="91440" tIns="45720" rIns="91440" bIns="45720" rtlCol="0" anchor="ctr"/>
          <a:lstStyle>
            <a:lvl1pPr algn="r">
              <a:defRPr sz="900">
                <a:solidFill>
                  <a:schemeClr val="tx1">
                    <a:tint val="75000"/>
                  </a:schemeClr>
                </a:solidFill>
              </a:defRPr>
            </a:lvl1pPr>
          </a:lstStyle>
          <a:p>
            <a:fld id="{40B33B3E-F6EB-4142-A73E-EB659E261B7D}" type="datetimeFigureOut">
              <a:rPr lang="lv-LV" smtClean="0"/>
              <a:pPr/>
              <a:t>01.10.2019</a:t>
            </a:fld>
            <a:endParaRPr lang="lv-LV"/>
          </a:p>
        </p:txBody>
      </p:sp>
      <p:sp>
        <p:nvSpPr>
          <p:cNvPr id="5" name="Footer Placeholder 4"/>
          <p:cNvSpPr>
            <a:spLocks noGrp="1"/>
          </p:cNvSpPr>
          <p:nvPr>
            <p:ph type="ftr" sz="quarter" idx="3"/>
          </p:nvPr>
        </p:nvSpPr>
        <p:spPr>
          <a:xfrm>
            <a:off x="1942415" y="6135809"/>
            <a:ext cx="5716488"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lv-LV"/>
          </a:p>
        </p:txBody>
      </p:sp>
      <p:sp>
        <p:nvSpPr>
          <p:cNvPr id="6" name="Slide Number Placeholder 5"/>
          <p:cNvSpPr>
            <a:spLocks noGrp="1"/>
          </p:cNvSpPr>
          <p:nvPr>
            <p:ph type="sldNum" sz="quarter" idx="4"/>
          </p:nvPr>
        </p:nvSpPr>
        <p:spPr bwMode="gray">
          <a:xfrm>
            <a:off x="511228" y="787783"/>
            <a:ext cx="584978" cy="365125"/>
          </a:xfrm>
          <a:prstGeom prst="rect">
            <a:avLst/>
          </a:prstGeom>
        </p:spPr>
        <p:txBody>
          <a:bodyPr vert="horz" lIns="91440" tIns="45720" rIns="91440" bIns="45720" rtlCol="0" anchor="ctr"/>
          <a:lstStyle>
            <a:lvl1pPr algn="r">
              <a:defRPr sz="2000">
                <a:solidFill>
                  <a:srgbClr val="FEFFFF"/>
                </a:solidFill>
              </a:defRPr>
            </a:lvl1pPr>
          </a:lstStyle>
          <a:p>
            <a:fld id="{C5EADBFF-C02B-4FF9-AF49-4BE0365252FE}" type="slidenum">
              <a:rPr lang="lv-LV" smtClean="0"/>
              <a:pPr/>
              <a:t>‹#›</a:t>
            </a:fld>
            <a:endParaRPr lang="lv-LV"/>
          </a:p>
        </p:txBody>
      </p:sp>
    </p:spTree>
    <p:extLst>
      <p:ext uri="{BB962C8B-B14F-4D97-AF65-F5344CB8AC3E}">
        <p14:creationId xmlns:p14="http://schemas.microsoft.com/office/powerpoint/2010/main" val="1622601847"/>
      </p:ext>
    </p:extLst>
  </p:cSld>
  <p:clrMap bg1="lt1" tx1="dk1" bg2="lt2" tx2="dk2" accent1="accent1" accent2="accent2" accent3="accent3" accent4="accent4" accent5="accent5" accent6="accent6" hlink="hlink" folHlink="folHlink"/>
  <p:sldLayoutIdLst>
    <p:sldLayoutId id="2147483696" r:id="rId1"/>
    <p:sldLayoutId id="2147483697" r:id="rId2"/>
    <p:sldLayoutId id="2147483698" r:id="rId3"/>
    <p:sldLayoutId id="2147483699" r:id="rId4"/>
    <p:sldLayoutId id="2147483700" r:id="rId5"/>
    <p:sldLayoutId id="2147483701" r:id="rId6"/>
    <p:sldLayoutId id="2147483702" r:id="rId7"/>
    <p:sldLayoutId id="2147483703" r:id="rId8"/>
    <p:sldLayoutId id="2147483704" r:id="rId9"/>
    <p:sldLayoutId id="2147483705" r:id="rId10"/>
    <p:sldLayoutId id="2147483706" r:id="rId11"/>
    <p:sldLayoutId id="2147483707" r:id="rId12"/>
    <p:sldLayoutId id="2147483708" r:id="rId13"/>
    <p:sldLayoutId id="2147483709" r:id="rId14"/>
    <p:sldLayoutId id="2147483710" r:id="rId15"/>
    <p:sldLayoutId id="2147483711" r:id="rId16"/>
  </p:sldLayoutIdLst>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hyperlink" Target="https://likumi.lv/ta/id/48895-apdrosinasanas-sabiedribu-un-to-uzraudzibas-likums" TargetMode="Externa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err="1" smtClean="0"/>
              <a:t>Finan</a:t>
            </a:r>
            <a:r>
              <a:rPr lang="lv-LV" dirty="0" smtClean="0"/>
              <a:t>šu jēdziens un tā būtība</a:t>
            </a:r>
            <a:endParaRPr lang="lv-LV"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dirty="0" smtClean="0"/>
              <a:t>Finanšu sistēmas mērķis</a:t>
            </a:r>
            <a:endParaRPr lang="lv-LV" dirty="0"/>
          </a:p>
        </p:txBody>
      </p:sp>
      <p:sp>
        <p:nvSpPr>
          <p:cNvPr id="3" name="Content Placeholder 2"/>
          <p:cNvSpPr>
            <a:spLocks noGrp="1"/>
          </p:cNvSpPr>
          <p:nvPr>
            <p:ph idx="1"/>
          </p:nvPr>
        </p:nvSpPr>
        <p:spPr/>
        <p:txBody>
          <a:bodyPr>
            <a:normAutofit/>
          </a:bodyPr>
          <a:lstStyle/>
          <a:p>
            <a:r>
              <a:rPr lang="lv-LV" dirty="0" smtClean="0"/>
              <a:t>Finanšu sistēmu mērķis ir nodrošināt apstākļus, lai valdības, uzņemumi, mājsaimniecības spētu pildīt pieņemtos lēmumus.</a:t>
            </a:r>
          </a:p>
          <a:p>
            <a:r>
              <a:rPr lang="lv-LV" dirty="0" smtClean="0"/>
              <a:t>Merķu sasniegšanai jāpilda šādi uzdevumi:</a:t>
            </a:r>
          </a:p>
          <a:p>
            <a:pPr marL="514350" indent="-514350">
              <a:buFont typeface="+mj-lt"/>
              <a:buAutoNum type="arabicPeriod"/>
            </a:pPr>
            <a:r>
              <a:rPr lang="lv-LV" dirty="0" smtClean="0"/>
              <a:t>Likviditates nodrošināšana;</a:t>
            </a:r>
          </a:p>
          <a:p>
            <a:pPr marL="514350" indent="-514350">
              <a:buFont typeface="+mj-lt"/>
              <a:buAutoNum type="arabicPeriod"/>
            </a:pPr>
            <a:r>
              <a:rPr lang="lv-LV" dirty="0" smtClean="0"/>
              <a:t>Finanšu riska samazināšana;</a:t>
            </a:r>
          </a:p>
          <a:p>
            <a:pPr marL="514350" indent="-514350">
              <a:buFont typeface="+mj-lt"/>
              <a:buAutoNum type="arabicPeriod"/>
            </a:pPr>
            <a:r>
              <a:rPr lang="lv-LV" dirty="0" smtClean="0"/>
              <a:t>Lielo naudas darījumu izmaksu samazināšana.</a:t>
            </a:r>
            <a:endParaRPr lang="lv-LV"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dirty="0" smtClean="0"/>
              <a:t>Valsts finanses</a:t>
            </a:r>
            <a:endParaRPr lang="lv-LV" dirty="0"/>
          </a:p>
        </p:txBody>
      </p:sp>
      <p:sp>
        <p:nvSpPr>
          <p:cNvPr id="3" name="Content Placeholder 2"/>
          <p:cNvSpPr>
            <a:spLocks noGrp="1"/>
          </p:cNvSpPr>
          <p:nvPr>
            <p:ph idx="1"/>
          </p:nvPr>
        </p:nvSpPr>
        <p:spPr/>
        <p:txBody>
          <a:bodyPr/>
          <a:lstStyle/>
          <a:p>
            <a:r>
              <a:rPr lang="lv-LV" dirty="0" smtClean="0"/>
              <a:t>Valsts finanses ir naudas attiecību grupa, ko valsts organizē valsts naudas līdzekļu fondu izveidošanai, lai īstenotu valsts sociālekonomiskos uzdevumus.</a:t>
            </a:r>
          </a:p>
          <a:p>
            <a:endParaRPr lang="lv-LV" dirty="0"/>
          </a:p>
          <a:p>
            <a:pPr>
              <a:buNone/>
            </a:pPr>
            <a:endParaRPr lang="lv-LV"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dirty="0" smtClean="0"/>
              <a:t>Finanšu sitēmas struktūra</a:t>
            </a:r>
            <a:endParaRPr lang="lv-LV" dirty="0"/>
          </a:p>
        </p:txBody>
      </p:sp>
      <p:pic>
        <p:nvPicPr>
          <p:cNvPr id="1026" name="Picture 2"/>
          <p:cNvPicPr>
            <a:picLocks noChangeAspect="1" noChangeArrowheads="1"/>
          </p:cNvPicPr>
          <p:nvPr/>
        </p:nvPicPr>
        <p:blipFill>
          <a:blip r:embed="rId2" cstate="print"/>
          <a:srcRect/>
          <a:stretch>
            <a:fillRect/>
          </a:stretch>
        </p:blipFill>
        <p:spPr bwMode="auto">
          <a:xfrm>
            <a:off x="683568" y="1988840"/>
            <a:ext cx="7648575" cy="4600575"/>
          </a:xfrm>
          <a:prstGeom prst="rect">
            <a:avLst/>
          </a:prstGeom>
          <a:noFill/>
          <a:ln w="9525">
            <a:noFill/>
            <a:miter lim="800000"/>
            <a:headEnd/>
            <a:tailEnd/>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dirty="0" smtClean="0"/>
              <a:t>Fina</a:t>
            </a:r>
            <a:r>
              <a:rPr lang="en-US" dirty="0" smtClean="0"/>
              <a:t>n</a:t>
            </a:r>
            <a:r>
              <a:rPr lang="lv-LV" dirty="0" smtClean="0"/>
              <a:t>šu pārvalde</a:t>
            </a:r>
            <a:endParaRPr lang="lv-LV" dirty="0"/>
          </a:p>
        </p:txBody>
      </p:sp>
      <p:sp>
        <p:nvSpPr>
          <p:cNvPr id="3" name="Content Placeholder 2"/>
          <p:cNvSpPr>
            <a:spLocks noGrp="1"/>
          </p:cNvSpPr>
          <p:nvPr>
            <p:ph idx="1"/>
          </p:nvPr>
        </p:nvSpPr>
        <p:spPr/>
        <p:txBody>
          <a:bodyPr/>
          <a:lstStyle/>
          <a:p>
            <a:r>
              <a:rPr lang="lv-LV" dirty="0" smtClean="0"/>
              <a:t>Ir tādu darbību un operāciju kopums, kas saistīts ar naudas un materiālo vērtību iegūšanu, pārvaldīšanu un izlietošanu valstij nepieciešamo darījumu veikšanai un tās vajadzību apmierināsanai.</a:t>
            </a:r>
            <a:endParaRPr lang="lv-LV"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dirty="0" smtClean="0"/>
              <a:t>Finanšu operācijas </a:t>
            </a:r>
            <a:endParaRPr lang="lv-LV" dirty="0"/>
          </a:p>
        </p:txBody>
      </p:sp>
      <p:sp>
        <p:nvSpPr>
          <p:cNvPr id="3" name="Content Placeholder 2"/>
          <p:cNvSpPr>
            <a:spLocks noGrp="1"/>
          </p:cNvSpPr>
          <p:nvPr>
            <p:ph idx="1"/>
          </p:nvPr>
        </p:nvSpPr>
        <p:spPr/>
        <p:txBody>
          <a:bodyPr/>
          <a:lstStyle/>
          <a:p>
            <a:r>
              <a:rPr lang="lv-LV" dirty="0" smtClean="0"/>
              <a:t>Ir naudas līdzekļu uzskaite, glabāšana, to pārveidošana, rīcība ar materiālajām  vērtībām, par kurām veic norēķinus naudas formā, kā arī valsts budžetā paredzēto ieņēmumu savākšana un to sadale valsts pārvaldes institūciju uzturēšanai.</a:t>
            </a:r>
            <a:endParaRPr lang="lv-LV"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dirty="0" smtClean="0"/>
              <a:t>Finanšu kontrole un tās f-jas:</a:t>
            </a:r>
            <a:endParaRPr lang="lv-LV" dirty="0"/>
          </a:p>
        </p:txBody>
      </p:sp>
      <p:sp>
        <p:nvSpPr>
          <p:cNvPr id="3" name="Content Placeholder 2"/>
          <p:cNvSpPr>
            <a:spLocks noGrp="1"/>
          </p:cNvSpPr>
          <p:nvPr>
            <p:ph idx="1"/>
          </p:nvPr>
        </p:nvSpPr>
        <p:spPr/>
        <p:txBody>
          <a:bodyPr/>
          <a:lstStyle/>
          <a:p>
            <a:pPr marL="514350" indent="-514350">
              <a:buFont typeface="+mj-lt"/>
              <a:buAutoNum type="arabicPeriod"/>
            </a:pPr>
            <a:r>
              <a:rPr lang="lv-LV" dirty="0" smtClean="0"/>
              <a:t>Valsts līdzekļu izlietošanas pārbaude;</a:t>
            </a:r>
          </a:p>
          <a:p>
            <a:pPr marL="514350" indent="-514350">
              <a:buFont typeface="+mj-lt"/>
              <a:buAutoNum type="arabicPeriod"/>
            </a:pPr>
            <a:r>
              <a:rPr lang="lv-LV" dirty="0" smtClean="0"/>
              <a:t>Pārbaude par savlaicīgu resursu mobilizāciju;</a:t>
            </a:r>
          </a:p>
          <a:p>
            <a:pPr marL="514350" indent="-514350">
              <a:buFont typeface="+mj-lt"/>
              <a:buAutoNum type="arabicPeriod"/>
            </a:pPr>
            <a:r>
              <a:rPr lang="lv-LV" dirty="0" smtClean="0"/>
              <a:t>Pārbaude par ieņēmumu un izdevumu likumību;</a:t>
            </a:r>
          </a:p>
          <a:p>
            <a:pPr marL="514350" indent="-514350">
              <a:buFont typeface="+mj-lt"/>
              <a:buAutoNum type="arabicPeriod"/>
            </a:pPr>
            <a:r>
              <a:rPr lang="lv-LV" dirty="0" smtClean="0"/>
              <a:t>Pārbaude par uzskaites un pārskatu termiņu pareizības ievērošanu.</a:t>
            </a:r>
            <a:endParaRPr lang="lv-LV"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2780928"/>
            <a:ext cx="8229600" cy="1143000"/>
          </a:xfrm>
        </p:spPr>
        <p:txBody>
          <a:bodyPr/>
          <a:lstStyle/>
          <a:p>
            <a:r>
              <a:rPr lang="lv-LV" dirty="0" smtClean="0"/>
              <a:t>Paldies par uzmanību!</a:t>
            </a:r>
            <a:endParaRPr lang="lv-LV"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63688" y="1844824"/>
            <a:ext cx="6600451" cy="2262781"/>
          </a:xfrm>
        </p:spPr>
        <p:txBody>
          <a:bodyPr/>
          <a:lstStyle/>
          <a:p>
            <a:r>
              <a:rPr lang="lv-LV" dirty="0" smtClean="0"/>
              <a:t>Finanšu sektors un tā  attīstība</a:t>
            </a:r>
            <a:endParaRPr lang="lv-LV" dirty="0"/>
          </a:p>
        </p:txBody>
      </p:sp>
      <p:sp>
        <p:nvSpPr>
          <p:cNvPr id="3" name="Subtitle 2"/>
          <p:cNvSpPr>
            <a:spLocks noGrp="1"/>
          </p:cNvSpPr>
          <p:nvPr>
            <p:ph type="subTitle" idx="1"/>
          </p:nvPr>
        </p:nvSpPr>
        <p:spPr>
          <a:xfrm>
            <a:off x="3557392" y="4436562"/>
            <a:ext cx="1318364" cy="364038"/>
          </a:xfrm>
        </p:spPr>
        <p:txBody>
          <a:bodyPr>
            <a:normAutofit lnSpcReduction="10000"/>
          </a:bodyPr>
          <a:lstStyle/>
          <a:p>
            <a:r>
              <a:rPr lang="lv-LV" dirty="0" smtClean="0"/>
              <a:t>2017</a:t>
            </a:r>
            <a:endParaRPr lang="lv-LV" dirty="0"/>
          </a:p>
        </p:txBody>
      </p:sp>
    </p:spTree>
    <p:extLst>
      <p:ext uri="{BB962C8B-B14F-4D97-AF65-F5344CB8AC3E}">
        <p14:creationId xmlns:p14="http://schemas.microsoft.com/office/powerpoint/2010/main" val="13433183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dirty="0" smtClean="0"/>
              <a:t>Finanšu sektora raksturojums</a:t>
            </a:r>
            <a:endParaRPr lang="lv-LV" dirty="0"/>
          </a:p>
        </p:txBody>
      </p:sp>
      <p:sp>
        <p:nvSpPr>
          <p:cNvPr id="3" name="Content Placeholder 2"/>
          <p:cNvSpPr>
            <a:spLocks noGrp="1"/>
          </p:cNvSpPr>
          <p:nvPr>
            <p:ph idx="1"/>
          </p:nvPr>
        </p:nvSpPr>
        <p:spPr/>
        <p:txBody>
          <a:bodyPr/>
          <a:lstStyle/>
          <a:p>
            <a:r>
              <a:rPr lang="lv-LV" dirty="0"/>
              <a:t>Finanšu sektora kopējo aktīvu apjomā pret IKP Baltijas reģionā Latvija ir līderis</a:t>
            </a:r>
            <a:r>
              <a:rPr lang="lv-LV" dirty="0" smtClean="0"/>
              <a:t>. (IKP 180%, kopējie aktīvi 34 miljardi €);</a:t>
            </a:r>
          </a:p>
          <a:p>
            <a:r>
              <a:rPr lang="lv-LV" dirty="0"/>
              <a:t>Savukārt kredītiestāžu īpatsvars Latvijas finanšu sektorā 2015.gada beigās bija 78% un kopējais nebanku finanšu pakalpojumu sniedzēju īpatsvars aptuveni 22</a:t>
            </a:r>
            <a:r>
              <a:rPr lang="lv-LV" dirty="0" smtClean="0"/>
              <a:t>%;</a:t>
            </a:r>
          </a:p>
          <a:p>
            <a:r>
              <a:rPr lang="lv-LV" dirty="0"/>
              <a:t>Latvijas finanšu sektoram ir pieejamas modernas un efektīvas starpbanku </a:t>
            </a:r>
            <a:r>
              <a:rPr lang="lv-LV" i="1" dirty="0"/>
              <a:t>euro</a:t>
            </a:r>
            <a:r>
              <a:rPr lang="lv-LV" dirty="0"/>
              <a:t> maksājumu sistēmas, kuru darbību nodrošina Latvijas Banka.</a:t>
            </a:r>
          </a:p>
        </p:txBody>
      </p:sp>
    </p:spTree>
    <p:extLst>
      <p:ext uri="{BB962C8B-B14F-4D97-AF65-F5344CB8AC3E}">
        <p14:creationId xmlns:p14="http://schemas.microsoft.com/office/powerpoint/2010/main" val="10887641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7300" y="1289398"/>
            <a:ext cx="7886700" cy="187891"/>
          </a:xfrm>
        </p:spPr>
        <p:txBody>
          <a:bodyPr>
            <a:noAutofit/>
          </a:bodyPr>
          <a:lstStyle/>
          <a:p>
            <a:r>
              <a:rPr lang="lv-LV" sz="1800" dirty="0"/>
              <a:t>Finanšu sektorā nodarbināto skaits kopš 2012.gada saglabājas nedaudz virs 18 tūkstošiem nodarbināto vidēji gadā. </a:t>
            </a:r>
          </a:p>
        </p:txBody>
      </p:sp>
      <p:sp>
        <p:nvSpPr>
          <p:cNvPr id="3" name="Content Placeholder 2"/>
          <p:cNvSpPr>
            <a:spLocks noGrp="1"/>
          </p:cNvSpPr>
          <p:nvPr>
            <p:ph idx="1"/>
          </p:nvPr>
        </p:nvSpPr>
        <p:spPr>
          <a:xfrm>
            <a:off x="628650" y="5667245"/>
            <a:ext cx="7886700" cy="226692"/>
          </a:xfrm>
        </p:spPr>
        <p:txBody>
          <a:bodyPr>
            <a:normAutofit fontScale="62500" lnSpcReduction="20000"/>
          </a:bodyPr>
          <a:lstStyle/>
          <a:p>
            <a:r>
              <a:rPr lang="lv-LV" i="1" dirty="0"/>
              <a:t>Aizņemtās darbvietas finanšu sektorā vidēji gadā (Datu avots: Centrālā Statistikas pārvalde)</a:t>
            </a:r>
            <a:endParaRPr lang="lv-LV" dirty="0"/>
          </a:p>
        </p:txBody>
      </p:sp>
      <p:pic>
        <p:nvPicPr>
          <p:cNvPr id="4" name="Picture 3"/>
          <p:cNvPicPr>
            <a:picLocks noChangeAspect="1"/>
          </p:cNvPicPr>
          <p:nvPr/>
        </p:nvPicPr>
        <p:blipFill>
          <a:blip r:embed="rId2"/>
          <a:stretch>
            <a:fillRect/>
          </a:stretch>
        </p:blipFill>
        <p:spPr>
          <a:xfrm>
            <a:off x="1502341" y="1968598"/>
            <a:ext cx="7243958" cy="3426206"/>
          </a:xfrm>
          <a:prstGeom prst="rect">
            <a:avLst/>
          </a:prstGeom>
        </p:spPr>
      </p:pic>
    </p:spTree>
    <p:extLst>
      <p:ext uri="{BB962C8B-B14F-4D97-AF65-F5344CB8AC3E}">
        <p14:creationId xmlns:p14="http://schemas.microsoft.com/office/powerpoint/2010/main" val="8850222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dirty="0" smtClean="0"/>
              <a:t>Finanšu jēdziens</a:t>
            </a:r>
            <a:endParaRPr lang="lv-LV" dirty="0"/>
          </a:p>
        </p:txBody>
      </p:sp>
      <p:sp>
        <p:nvSpPr>
          <p:cNvPr id="3" name="Content Placeholder 2"/>
          <p:cNvSpPr>
            <a:spLocks noGrp="1"/>
          </p:cNvSpPr>
          <p:nvPr>
            <p:ph idx="1"/>
          </p:nvPr>
        </p:nvSpPr>
        <p:spPr/>
        <p:txBody>
          <a:bodyPr/>
          <a:lstStyle/>
          <a:p>
            <a:r>
              <a:rPr lang="lv-LV" b="1" i="1" dirty="0" smtClean="0"/>
              <a:t>Finanses( lat. Financia- ienākums, līdzekļi) ir visu naudas līdzekļu kopums, kas pieder valstij, uzņēmumam un jebkurai fiziskai personai.</a:t>
            </a:r>
          </a:p>
          <a:p>
            <a:endParaRPr lang="lv-LV" dirty="0"/>
          </a:p>
          <a:p>
            <a:r>
              <a:rPr lang="lv-LV" dirty="0" smtClean="0"/>
              <a:t>Plašākā nozīmē finanses ir ekonomikas nozares zinātne, kas aplūko valsts saimniecību.</a:t>
            </a:r>
            <a:endParaRPr lang="lv-LV"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lv-LV" dirty="0"/>
              <a:t>Latvijas finanšu </a:t>
            </a:r>
            <a:r>
              <a:rPr lang="lv-LV" dirty="0" smtClean="0"/>
              <a:t>sektora SVID</a:t>
            </a:r>
            <a:endParaRPr lang="lv-LV" dirty="0"/>
          </a:p>
        </p:txBody>
      </p:sp>
      <p:sp>
        <p:nvSpPr>
          <p:cNvPr id="3" name="Content Placeholder 2"/>
          <p:cNvSpPr>
            <a:spLocks noGrp="1"/>
          </p:cNvSpPr>
          <p:nvPr>
            <p:ph idx="1"/>
          </p:nvPr>
        </p:nvSpPr>
        <p:spPr/>
        <p:txBody>
          <a:bodyPr/>
          <a:lstStyle/>
          <a:p>
            <a:r>
              <a:rPr lang="lv-LV" dirty="0" smtClean="0"/>
              <a:t>STIPRĀS PUSES;</a:t>
            </a:r>
          </a:p>
          <a:p>
            <a:r>
              <a:rPr lang="lv-LV" dirty="0" smtClean="0"/>
              <a:t>VĀJĀS PUSES;</a:t>
            </a:r>
          </a:p>
          <a:p>
            <a:r>
              <a:rPr lang="lv-LV" dirty="0" smtClean="0"/>
              <a:t>IESPĒJAS;</a:t>
            </a:r>
          </a:p>
          <a:p>
            <a:r>
              <a:rPr lang="lv-LV" dirty="0" smtClean="0"/>
              <a:t>DRAUDI</a:t>
            </a:r>
            <a:endParaRPr lang="lv-LV" dirty="0"/>
          </a:p>
        </p:txBody>
      </p:sp>
    </p:spTree>
    <p:extLst>
      <p:ext uri="{BB962C8B-B14F-4D97-AF65-F5344CB8AC3E}">
        <p14:creationId xmlns:p14="http://schemas.microsoft.com/office/powerpoint/2010/main" val="165367445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b="1" dirty="0"/>
              <a:t> Banku nozare</a:t>
            </a:r>
            <a:endParaRPr lang="lv-LV" dirty="0"/>
          </a:p>
        </p:txBody>
      </p:sp>
      <p:sp>
        <p:nvSpPr>
          <p:cNvPr id="3" name="Content Placeholder 2"/>
          <p:cNvSpPr>
            <a:spLocks noGrp="1"/>
          </p:cNvSpPr>
          <p:nvPr>
            <p:ph idx="1"/>
          </p:nvPr>
        </p:nvSpPr>
        <p:spPr>
          <a:xfrm>
            <a:off x="2073432" y="2091063"/>
            <a:ext cx="6686550" cy="2833217"/>
          </a:xfrm>
        </p:spPr>
        <p:txBody>
          <a:bodyPr>
            <a:noAutofit/>
          </a:bodyPr>
          <a:lstStyle/>
          <a:p>
            <a:r>
              <a:rPr lang="lv-LV" dirty="0"/>
              <a:t>Latvijā </a:t>
            </a:r>
            <a:r>
              <a:rPr lang="lv-LV" dirty="0" smtClean="0"/>
              <a:t>2019.gadā darbojas 16 bankas</a:t>
            </a:r>
          </a:p>
          <a:p>
            <a:pPr marL="0" indent="0">
              <a:buNone/>
            </a:pPr>
            <a:endParaRPr lang="lv-LV" dirty="0"/>
          </a:p>
          <a:p>
            <a:r>
              <a:rPr lang="lv-LV" dirty="0"/>
              <a:t>Banku sektora mērķtiecīga attīstība: investīcijas jaunos produktos un atbilstošā infrastruktūrā ir veicinājusi plašu bezskaidrās naudas maksājumu izmantošanu: 98,9% no klientu iniciētajiem maksājumiem ir veikti attālināti, izmantojot internetbanku vai veicot karšu maksājumus.</a:t>
            </a:r>
          </a:p>
        </p:txBody>
      </p:sp>
    </p:spTree>
    <p:extLst>
      <p:ext uri="{BB962C8B-B14F-4D97-AF65-F5344CB8AC3E}">
        <p14:creationId xmlns:p14="http://schemas.microsoft.com/office/powerpoint/2010/main" val="289337232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74939" y="1073324"/>
            <a:ext cx="7040411" cy="4416648"/>
          </a:xfrm>
        </p:spPr>
        <p:txBody>
          <a:bodyPr>
            <a:noAutofit/>
          </a:bodyPr>
          <a:lstStyle/>
          <a:p>
            <a:r>
              <a:rPr lang="lv-LV" dirty="0"/>
              <a:t> Bankas ir izsniegušas 2,4 miljonus jeb 1,2 kartes uz vienu iedzīvotāju, ir izvietoti 1033 bankomāti un 34 tūkstoši karšu pieņemšanas vietu terminālu</a:t>
            </a:r>
          </a:p>
          <a:p>
            <a:endParaRPr lang="lv-LV" dirty="0"/>
          </a:p>
          <a:p>
            <a:r>
              <a:rPr lang="lv-LV" dirty="0"/>
              <a:t>1,4 miljoni banku klientu ir internetbankas lietotāji. </a:t>
            </a:r>
          </a:p>
          <a:p>
            <a:endParaRPr lang="lv-LV" dirty="0"/>
          </a:p>
          <a:p>
            <a:r>
              <a:rPr lang="lv-LV" dirty="0"/>
              <a:t>Vienlaikus bankas 275 klientus apkalpojošās vietās (filiālēs, norēķinu grupās) nodrošina iespēju saņemt banku pakalpojumus klātienē.</a:t>
            </a:r>
          </a:p>
          <a:p>
            <a:endParaRPr lang="lv-LV" dirty="0"/>
          </a:p>
          <a:p>
            <a:r>
              <a:rPr lang="lv-LV" dirty="0"/>
              <a:t>Latvijas banku biznesa modeļu dalījums divos biznesa modeļos - biznesa modelis, kas vērsts uz rezidentu apkalpošanu un biznesa modelis, kas vērsts uz ārvalstu klientu apkalpošanu.</a:t>
            </a:r>
          </a:p>
        </p:txBody>
      </p:sp>
    </p:spTree>
    <p:extLst>
      <p:ext uri="{BB962C8B-B14F-4D97-AF65-F5344CB8AC3E}">
        <p14:creationId xmlns:p14="http://schemas.microsoft.com/office/powerpoint/2010/main" val="145152004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err="1"/>
              <a:t>Piecas</a:t>
            </a:r>
            <a:r>
              <a:rPr lang="en-US" b="1" dirty="0"/>
              <a:t> </a:t>
            </a:r>
            <a:r>
              <a:rPr lang="en-US" b="1" dirty="0" err="1"/>
              <a:t>pelnošākās</a:t>
            </a:r>
            <a:r>
              <a:rPr lang="en-US" b="1" dirty="0"/>
              <a:t> </a:t>
            </a:r>
            <a:r>
              <a:rPr lang="en-US" b="1" dirty="0" err="1"/>
              <a:t>Finanšu</a:t>
            </a:r>
            <a:r>
              <a:rPr lang="en-US" b="1" dirty="0"/>
              <a:t> </a:t>
            </a:r>
            <a:r>
              <a:rPr lang="en-US" b="1" dirty="0" err="1"/>
              <a:t>nozares</a:t>
            </a:r>
            <a:r>
              <a:rPr lang="en-US" b="1" dirty="0"/>
              <a:t> </a:t>
            </a:r>
            <a:r>
              <a:rPr lang="en-US" b="1" dirty="0" err="1"/>
              <a:t>asociācijas</a:t>
            </a:r>
            <a:r>
              <a:rPr lang="en-US" b="1" dirty="0"/>
              <a:t> </a:t>
            </a:r>
            <a:r>
              <a:rPr lang="en-US" b="1" dirty="0" err="1"/>
              <a:t>biedru</a:t>
            </a:r>
            <a:r>
              <a:rPr lang="en-US" b="1" dirty="0"/>
              <a:t> </a:t>
            </a:r>
            <a:r>
              <a:rPr lang="en-US" b="1" dirty="0" err="1"/>
              <a:t>bankas</a:t>
            </a:r>
            <a:r>
              <a:rPr lang="en-US" b="1" dirty="0"/>
              <a:t> 2019. </a:t>
            </a:r>
            <a:r>
              <a:rPr lang="en-US" b="1" dirty="0" err="1"/>
              <a:t>gada</a:t>
            </a:r>
            <a:r>
              <a:rPr lang="en-US" b="1" dirty="0"/>
              <a:t> 1. </a:t>
            </a:r>
            <a:r>
              <a:rPr lang="en-US" b="1" dirty="0" err="1"/>
              <a:t>pusgadā</a:t>
            </a:r>
            <a:r>
              <a:rPr lang="en-US" b="1" dirty="0"/>
              <a:t> </a:t>
            </a:r>
            <a:r>
              <a:rPr lang="en-US" b="1" dirty="0" err="1"/>
              <a:t>bija</a:t>
            </a:r>
            <a:r>
              <a:rPr lang="en-US" b="1" dirty="0"/>
              <a:t>:</a:t>
            </a:r>
            <a:r>
              <a:rPr lang="en-US" dirty="0"/>
              <a:t/>
            </a:r>
            <a:br>
              <a:rPr lang="en-US" dirty="0"/>
            </a:br>
            <a:endParaRPr lang="en-US" dirty="0"/>
          </a:p>
        </p:txBody>
      </p:sp>
      <p:sp>
        <p:nvSpPr>
          <p:cNvPr id="3" name="Content Placeholder 2"/>
          <p:cNvSpPr>
            <a:spLocks noGrp="1"/>
          </p:cNvSpPr>
          <p:nvPr>
            <p:ph idx="1"/>
          </p:nvPr>
        </p:nvSpPr>
        <p:spPr>
          <a:xfrm>
            <a:off x="1691680" y="2996952"/>
            <a:ext cx="6591985" cy="3777622"/>
          </a:xfrm>
        </p:spPr>
        <p:txBody>
          <a:bodyPr/>
          <a:lstStyle/>
          <a:p>
            <a:pPr fontAlgn="base"/>
            <a:r>
              <a:rPr lang="en-US" dirty="0" err="1" smtClean="0"/>
              <a:t>Swedbank</a:t>
            </a:r>
            <a:r>
              <a:rPr lang="en-US" dirty="0" smtClean="0"/>
              <a:t> </a:t>
            </a:r>
            <a:r>
              <a:rPr lang="en-US" dirty="0"/>
              <a:t>– 60.1 </a:t>
            </a:r>
            <a:r>
              <a:rPr lang="en-US" dirty="0" err="1"/>
              <a:t>miljoni</a:t>
            </a:r>
            <a:r>
              <a:rPr lang="en-US" dirty="0"/>
              <a:t> EUR;</a:t>
            </a:r>
          </a:p>
          <a:p>
            <a:pPr fontAlgn="base"/>
            <a:r>
              <a:rPr lang="en-US" dirty="0"/>
              <a:t>SEB </a:t>
            </a:r>
            <a:r>
              <a:rPr lang="en-US" dirty="0" err="1"/>
              <a:t>banka</a:t>
            </a:r>
            <a:r>
              <a:rPr lang="en-US" dirty="0"/>
              <a:t> – 24.0 </a:t>
            </a:r>
            <a:r>
              <a:rPr lang="en-US" dirty="0" err="1"/>
              <a:t>miljoni</a:t>
            </a:r>
            <a:r>
              <a:rPr lang="en-US" dirty="0"/>
              <a:t> EUR;</a:t>
            </a:r>
          </a:p>
          <a:p>
            <a:pPr fontAlgn="base"/>
            <a:r>
              <a:rPr lang="en-US" dirty="0" err="1"/>
              <a:t>Citadele</a:t>
            </a:r>
            <a:r>
              <a:rPr lang="en-US" dirty="0"/>
              <a:t> </a:t>
            </a:r>
            <a:r>
              <a:rPr lang="en-US" dirty="0" err="1"/>
              <a:t>banka</a:t>
            </a:r>
            <a:r>
              <a:rPr lang="en-US" dirty="0"/>
              <a:t> – 12.5 </a:t>
            </a:r>
            <a:r>
              <a:rPr lang="en-US" dirty="0" err="1"/>
              <a:t>miljoni</a:t>
            </a:r>
            <a:r>
              <a:rPr lang="en-US" dirty="0"/>
              <a:t> EUR;</a:t>
            </a:r>
          </a:p>
          <a:p>
            <a:pPr fontAlgn="base"/>
            <a:r>
              <a:rPr lang="en-US" dirty="0" err="1"/>
              <a:t>Luminor</a:t>
            </a:r>
            <a:r>
              <a:rPr lang="en-US" dirty="0"/>
              <a:t> Bank </a:t>
            </a:r>
            <a:r>
              <a:rPr lang="en-US" dirty="0" err="1"/>
              <a:t>filiāle</a:t>
            </a:r>
            <a:r>
              <a:rPr lang="en-US" dirty="0"/>
              <a:t> </a:t>
            </a:r>
            <a:r>
              <a:rPr lang="en-US" dirty="0" err="1"/>
              <a:t>Latvijā</a:t>
            </a:r>
            <a:r>
              <a:rPr lang="en-US" dirty="0"/>
              <a:t> – 6.0 </a:t>
            </a:r>
            <a:r>
              <a:rPr lang="en-US" dirty="0" err="1"/>
              <a:t>miljoni</a:t>
            </a:r>
            <a:r>
              <a:rPr lang="en-US" dirty="0"/>
              <a:t> EUR;</a:t>
            </a:r>
          </a:p>
          <a:p>
            <a:pPr fontAlgn="base"/>
            <a:r>
              <a:rPr lang="en-US" dirty="0" err="1"/>
              <a:t>BlueOrange</a:t>
            </a:r>
            <a:r>
              <a:rPr lang="en-US" dirty="0"/>
              <a:t> Bank – 4.3 </a:t>
            </a:r>
            <a:r>
              <a:rPr lang="en-US" dirty="0" err="1"/>
              <a:t>miljoni</a:t>
            </a:r>
            <a:r>
              <a:rPr lang="en-US" dirty="0"/>
              <a:t> EUR.</a:t>
            </a:r>
          </a:p>
          <a:p>
            <a:endParaRPr lang="en-US" dirty="0"/>
          </a:p>
        </p:txBody>
      </p:sp>
    </p:spTree>
    <p:extLst>
      <p:ext uri="{BB962C8B-B14F-4D97-AF65-F5344CB8AC3E}">
        <p14:creationId xmlns:p14="http://schemas.microsoft.com/office/powerpoint/2010/main" val="155669011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17948" y="857250"/>
            <a:ext cx="7679612" cy="960668"/>
          </a:xfrm>
        </p:spPr>
        <p:txBody>
          <a:bodyPr>
            <a:noAutofit/>
          </a:bodyPr>
          <a:lstStyle/>
          <a:p>
            <a:r>
              <a:rPr lang="lv-LV" sz="1800" dirty="0"/>
              <a:t> Latvija pēc ārvalstu klientu noguldījuma īpatsvara kopējā noguldījumu struktūrā atrodas visaugstāk starp ES dalībvalstīm, 2016.gada jūnijā sasniedzot 47,6% apsteidzot tādas valstis kā Luksemburga, Malta, Nīderlande un Kipra. Turpretim Igaunijā ārvalstu klientu noguldījumu īpatsvars kopējā noguldījumu struktūrā ir 15%, Lietuvā - 3%.</a:t>
            </a:r>
          </a:p>
        </p:txBody>
      </p:sp>
      <p:pic>
        <p:nvPicPr>
          <p:cNvPr id="4" name="Picture 3"/>
          <p:cNvPicPr>
            <a:picLocks noChangeAspect="1"/>
          </p:cNvPicPr>
          <p:nvPr/>
        </p:nvPicPr>
        <p:blipFill>
          <a:blip r:embed="rId2"/>
          <a:stretch>
            <a:fillRect/>
          </a:stretch>
        </p:blipFill>
        <p:spPr>
          <a:xfrm>
            <a:off x="896002" y="2522071"/>
            <a:ext cx="5163463" cy="3014744"/>
          </a:xfrm>
          <a:prstGeom prst="rect">
            <a:avLst/>
          </a:prstGeom>
        </p:spPr>
      </p:pic>
      <p:sp>
        <p:nvSpPr>
          <p:cNvPr id="5" name="TextBox 4"/>
          <p:cNvSpPr txBox="1"/>
          <p:nvPr/>
        </p:nvSpPr>
        <p:spPr>
          <a:xfrm>
            <a:off x="454460" y="5536816"/>
            <a:ext cx="8545491" cy="507831"/>
          </a:xfrm>
          <a:prstGeom prst="rect">
            <a:avLst/>
          </a:prstGeom>
          <a:noFill/>
        </p:spPr>
        <p:txBody>
          <a:bodyPr wrap="square" rtlCol="0">
            <a:spAutoFit/>
          </a:bodyPr>
          <a:lstStyle/>
          <a:p>
            <a:r>
              <a:rPr lang="lv-LV" sz="1350" i="1" dirty="0"/>
              <a:t>Avots: Ārvalstu klientu noguldījumu īpatsvars kopējā noguldījumu struktūrā Eiropas Savienības valstīs. (Eiropas Centrālās bankas un nacionālo centrālo banku dati, 30.06.2016.)</a:t>
            </a:r>
            <a:endParaRPr lang="lv-LV" sz="1350" dirty="0"/>
          </a:p>
        </p:txBody>
      </p:sp>
    </p:spTree>
    <p:extLst>
      <p:ext uri="{BB962C8B-B14F-4D97-AF65-F5344CB8AC3E}">
        <p14:creationId xmlns:p14="http://schemas.microsoft.com/office/powerpoint/2010/main" val="185684487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lv-LV" sz="2100" dirty="0"/>
              <a:t>Atbilstoši Finanšu un kapitāla tirgus komisijas iedalījumam 13 no 16 bankām tiek uzskatītas par bankām, kuru darbība vērsta uz ārvalstu klientu apkalpošanu, jo to ārvalstu klientu noguldījumu apjoms kopējos aktīvos ir lielāks nekā 20%.</a:t>
            </a:r>
          </a:p>
        </p:txBody>
      </p:sp>
    </p:spTree>
    <p:extLst>
      <p:ext uri="{BB962C8B-B14F-4D97-AF65-F5344CB8AC3E}">
        <p14:creationId xmlns:p14="http://schemas.microsoft.com/office/powerpoint/2010/main" val="77482174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lv-LV" sz="1800" dirty="0"/>
              <a:t>Salīdzinājumā ar citām eiro zonas valstīm Latvijā kreditēšana ilgstoši saglabājās vāja. Latvijā vērojams otrs lielākais kredītportfeļa sarukuma temps </a:t>
            </a:r>
            <a:r>
              <a:rPr lang="lv-LV" sz="1800" i="1" dirty="0"/>
              <a:t>Euro</a:t>
            </a:r>
            <a:r>
              <a:rPr lang="lv-LV" sz="1800" dirty="0"/>
              <a:t> zonā kopš 2008.gada beigām.</a:t>
            </a:r>
          </a:p>
        </p:txBody>
      </p:sp>
      <p:sp>
        <p:nvSpPr>
          <p:cNvPr id="3" name="Content Placeholder 2"/>
          <p:cNvSpPr>
            <a:spLocks noGrp="1"/>
          </p:cNvSpPr>
          <p:nvPr>
            <p:ph idx="1"/>
          </p:nvPr>
        </p:nvSpPr>
        <p:spPr>
          <a:xfrm>
            <a:off x="628650" y="5441776"/>
            <a:ext cx="7886700" cy="442766"/>
          </a:xfrm>
        </p:spPr>
        <p:txBody>
          <a:bodyPr>
            <a:normAutofit fontScale="77500" lnSpcReduction="20000"/>
          </a:bodyPr>
          <a:lstStyle/>
          <a:p>
            <a:r>
              <a:rPr lang="lv-LV" i="1" dirty="0"/>
              <a:t>Latvijas rezidentiem izsniegto kredītu atlikuma gada pārmaiņu temps un tā komponenti sektoru dalījumā (Avots: Latvijas Banka)</a:t>
            </a:r>
            <a:endParaRPr lang="lv-LV" dirty="0"/>
          </a:p>
        </p:txBody>
      </p:sp>
      <p:pic>
        <p:nvPicPr>
          <p:cNvPr id="2050" name="Picture 2" descr="https://likumi.lv/wwwraksti/2017/061/BILDES/R_126/IMAGE005.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3195" y="2402918"/>
            <a:ext cx="7497611" cy="292193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2691915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2803319"/>
            <a:ext cx="7886700" cy="994172"/>
          </a:xfrm>
        </p:spPr>
        <p:txBody>
          <a:bodyPr>
            <a:normAutofit fontScale="90000"/>
          </a:bodyPr>
          <a:lstStyle/>
          <a:p>
            <a:r>
              <a:rPr lang="lv-LV" b="1" dirty="0" smtClean="0"/>
              <a:t>Finanšu sektora attīstības plāns 2017.-2019.gadam</a:t>
            </a:r>
            <a:br>
              <a:rPr lang="lv-LV" b="1" dirty="0" smtClean="0"/>
            </a:br>
            <a:endParaRPr lang="lv-LV" dirty="0"/>
          </a:p>
        </p:txBody>
      </p:sp>
    </p:spTree>
    <p:extLst>
      <p:ext uri="{BB962C8B-B14F-4D97-AF65-F5344CB8AC3E}">
        <p14:creationId xmlns:p14="http://schemas.microsoft.com/office/powerpoint/2010/main" val="350340924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lv-LV" b="1" dirty="0"/>
              <a:t>Finanšu sektora attīstības plāns 2017.-2019.gadam</a:t>
            </a:r>
            <a:br>
              <a:rPr lang="lv-LV" b="1" dirty="0"/>
            </a:br>
            <a:endParaRPr lang="lv-LV" dirty="0"/>
          </a:p>
        </p:txBody>
      </p:sp>
      <p:sp>
        <p:nvSpPr>
          <p:cNvPr id="3" name="Content Placeholder 2"/>
          <p:cNvSpPr>
            <a:spLocks noGrp="1"/>
          </p:cNvSpPr>
          <p:nvPr>
            <p:ph idx="1"/>
          </p:nvPr>
        </p:nvSpPr>
        <p:spPr/>
        <p:txBody>
          <a:bodyPr/>
          <a:lstStyle/>
          <a:p>
            <a:r>
              <a:rPr lang="lv-LV" dirty="0"/>
              <a:t>Finanšu sektora attīstības plāns 2017.-2019.gadam (turpmāk - Plāns) ir Ministru kabineta plānošanas dokuments, kurā ietverti finanšu tirgus politikas mērķi un pasākumi finanšu sektora turpmākai attīstībai, kā arī norādītas atbildīgās institūcijas, termiņi un plāna izpildes uzraudzības kārtība pasākumu izpildei.</a:t>
            </a:r>
          </a:p>
        </p:txBody>
      </p:sp>
    </p:spTree>
    <p:extLst>
      <p:ext uri="{BB962C8B-B14F-4D97-AF65-F5344CB8AC3E}">
        <p14:creationId xmlns:p14="http://schemas.microsoft.com/office/powerpoint/2010/main" val="347710059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25079" y="930762"/>
            <a:ext cx="6683765" cy="960668"/>
          </a:xfrm>
        </p:spPr>
        <p:txBody>
          <a:bodyPr>
            <a:noAutofit/>
          </a:bodyPr>
          <a:lstStyle/>
          <a:p>
            <a:r>
              <a:rPr lang="lv-LV" sz="1800" dirty="0">
                <a:solidFill>
                  <a:srgbClr val="0D3051"/>
                </a:solidFill>
                <a:latin typeface="Arial" panose="020B0604020202020204" pitchFamily="34" charset="0"/>
              </a:rPr>
              <a:t>Finanšu sektora attīstības plānā 2017.-2019.gadam ir definēti specifiski rīcības virzieni un uzdevumi četrām atsevišķi izdalītām finanšu sektora nozarēm:</a:t>
            </a:r>
            <a:br>
              <a:rPr lang="lv-LV" sz="1800" dirty="0">
                <a:solidFill>
                  <a:srgbClr val="0D3051"/>
                </a:solidFill>
                <a:latin typeface="Arial" panose="020B0604020202020204" pitchFamily="34" charset="0"/>
              </a:rPr>
            </a:br>
            <a:endParaRPr lang="lv-LV" sz="1800" dirty="0"/>
          </a:p>
        </p:txBody>
      </p:sp>
      <p:sp>
        <p:nvSpPr>
          <p:cNvPr id="4" name="Rectangle 3"/>
          <p:cNvSpPr/>
          <p:nvPr/>
        </p:nvSpPr>
        <p:spPr>
          <a:xfrm>
            <a:off x="1512517" y="2125266"/>
            <a:ext cx="6908888" cy="3624069"/>
          </a:xfrm>
          <a:prstGeom prst="rect">
            <a:avLst/>
          </a:prstGeom>
        </p:spPr>
        <p:txBody>
          <a:bodyPr wrap="square">
            <a:spAutoFit/>
          </a:bodyPr>
          <a:lstStyle/>
          <a:p>
            <a:pPr algn="just" fontAlgn="base">
              <a:buFont typeface="Arial" panose="020B0604020202020204" pitchFamily="34" charset="0"/>
              <a:buChar char="•"/>
            </a:pPr>
            <a:r>
              <a:rPr lang="lv-LV" sz="1350" b="1" dirty="0">
                <a:solidFill>
                  <a:srgbClr val="0D3051"/>
                </a:solidFill>
                <a:latin typeface="inherit"/>
              </a:rPr>
              <a:t>Banku nozare</a:t>
            </a:r>
            <a:r>
              <a:rPr lang="lv-LV" sz="1350" dirty="0">
                <a:solidFill>
                  <a:srgbClr val="0D3051"/>
                </a:solidFill>
                <a:latin typeface="inherit"/>
              </a:rPr>
              <a:t> (stratēģiskais politikas virziens - kreditēšanas aktivizēšana, finanšu pieejamības nodrošināšana, palielinot rezidentu mājsaimniecību un uzņēmumu kredītportfeli par vismaz 10% trīs gadu periodā);</a:t>
            </a:r>
          </a:p>
          <a:p>
            <a:pPr algn="just" fontAlgn="base">
              <a:buFont typeface="Arial" panose="020B0604020202020204" pitchFamily="34" charset="0"/>
              <a:buChar char="•"/>
            </a:pPr>
            <a:r>
              <a:rPr lang="lv-LV" sz="1350" b="1" dirty="0">
                <a:solidFill>
                  <a:srgbClr val="0D3051"/>
                </a:solidFill>
                <a:latin typeface="inherit"/>
              </a:rPr>
              <a:t>Kapitāla tirgus nozare</a:t>
            </a:r>
            <a:r>
              <a:rPr lang="lv-LV" sz="1350" dirty="0">
                <a:solidFill>
                  <a:srgbClr val="0D3051"/>
                </a:solidFill>
                <a:latin typeface="inherit"/>
              </a:rPr>
              <a:t> (stratēģiskais politikas virziens - palielināt uzņēmumu skaitu, kas izmanto kapitāla instrumentus finansējuma piesaistei, attīstīt kapitāla instrumentus finansējuma piesaistes un ieguldījumu iespēju paplašināšanai; palielināt institucionālo un privāto investoru aktivitāti vietējā kapitāla tirgū, paaugstinot tirgus kapitalizācijas apjomu par 2,2% no IKP trīs gadu periodā);</a:t>
            </a:r>
          </a:p>
          <a:p>
            <a:pPr algn="just" fontAlgn="base">
              <a:buFont typeface="Arial" panose="020B0604020202020204" pitchFamily="34" charset="0"/>
              <a:buChar char="•"/>
            </a:pPr>
            <a:r>
              <a:rPr lang="lv-LV" sz="1350" b="1" dirty="0">
                <a:solidFill>
                  <a:srgbClr val="0D3051"/>
                </a:solidFill>
                <a:latin typeface="inherit"/>
              </a:rPr>
              <a:t>Alternatīvo finanšu pakalpojumu sniedzēju nozare un apdrošināšanas</a:t>
            </a:r>
            <a:r>
              <a:rPr lang="lv-LV" sz="1350" dirty="0">
                <a:solidFill>
                  <a:srgbClr val="0D3051"/>
                </a:solidFill>
                <a:latin typeface="inherit"/>
              </a:rPr>
              <a:t> (stratēģiskais politikas virziens - kolektīvās finansēšanas platformu darbības regulējuma pieņemšana;  izvērtēt iespējas paplašināt krājaizdevu sabiedrību iespējas kreditēt juridiskas personas; inovatīvo finanšu pakalpojumu attīstība un risku pārvaldība, palielinot finansējuma pieejamību MVU par 5,25% trīs gadu periodā);</a:t>
            </a:r>
          </a:p>
          <a:p>
            <a:pPr algn="just" fontAlgn="base">
              <a:buFont typeface="Arial" panose="020B0604020202020204" pitchFamily="34" charset="0"/>
              <a:buChar char="•"/>
            </a:pPr>
            <a:r>
              <a:rPr lang="lv-LV" sz="1350" b="1" dirty="0">
                <a:solidFill>
                  <a:srgbClr val="0D3051"/>
                </a:solidFill>
                <a:latin typeface="inherit"/>
              </a:rPr>
              <a:t>Apdrošināšanas un pārapdrošināšanas nozare</a:t>
            </a:r>
            <a:r>
              <a:rPr lang="lv-LV" sz="1350" dirty="0">
                <a:solidFill>
                  <a:srgbClr val="0D3051"/>
                </a:solidFill>
                <a:latin typeface="inherit"/>
              </a:rPr>
              <a:t> (apdrošināšanas pakalpojumu izmantošanas paplašināšana; efektīva informācijas apmaiņa risku izvērtēšanai un saistību izpildei; piedāvājuma paplašināšana pilnīgākai apdrošināšanas vajadzību apmierināšanai).</a:t>
            </a:r>
          </a:p>
        </p:txBody>
      </p:sp>
    </p:spTree>
    <p:extLst>
      <p:ext uri="{BB962C8B-B14F-4D97-AF65-F5344CB8AC3E}">
        <p14:creationId xmlns:p14="http://schemas.microsoft.com/office/powerpoint/2010/main" val="29059463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dirty="0" smtClean="0"/>
              <a:t>Visas finanses var iedalīt:</a:t>
            </a:r>
            <a:endParaRPr lang="lv-LV" dirty="0"/>
          </a:p>
        </p:txBody>
      </p:sp>
      <p:sp>
        <p:nvSpPr>
          <p:cNvPr id="3" name="Content Placeholder 2"/>
          <p:cNvSpPr>
            <a:spLocks noGrp="1"/>
          </p:cNvSpPr>
          <p:nvPr>
            <p:ph idx="1"/>
          </p:nvPr>
        </p:nvSpPr>
        <p:spPr/>
        <p:txBody>
          <a:bodyPr/>
          <a:lstStyle/>
          <a:p>
            <a:r>
              <a:rPr lang="lv-LV" dirty="0" smtClean="0"/>
              <a:t>Sabiedriskajās</a:t>
            </a:r>
          </a:p>
          <a:p>
            <a:r>
              <a:rPr lang="lv-LV" dirty="0" smtClean="0"/>
              <a:t>Privātajās</a:t>
            </a:r>
            <a:endParaRPr lang="lv-LV"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00408" y="1261215"/>
            <a:ext cx="6843125" cy="3965711"/>
          </a:xfrm>
        </p:spPr>
        <p:txBody>
          <a:bodyPr>
            <a:noAutofit/>
          </a:bodyPr>
          <a:lstStyle/>
          <a:p>
            <a:pPr fontAlgn="base"/>
            <a:r>
              <a:rPr lang="lv-LV" sz="2100" dirty="0"/>
              <a:t>Kā vadmotīvs šo tālāko rīcības virzienu un uzdevumu noteikšanai ir definētas trīs horizontālas prioritātes, atspoguļojot plānošanas perioda finanšu tirgus attīstībai būtiskākos aspektus:</a:t>
            </a:r>
          </a:p>
          <a:p>
            <a:pPr marL="0" indent="0" fontAlgn="base">
              <a:buNone/>
            </a:pPr>
            <a:endParaRPr lang="lv-LV" sz="2100" dirty="0"/>
          </a:p>
          <a:p>
            <a:pPr lvl="1" fontAlgn="base"/>
            <a:r>
              <a:rPr lang="lv-LV" sz="2100" dirty="0"/>
              <a:t>digitalizācija un inovācija;</a:t>
            </a:r>
          </a:p>
          <a:p>
            <a:pPr marL="342900" lvl="1" indent="0" fontAlgn="base">
              <a:buNone/>
            </a:pPr>
            <a:endParaRPr lang="lv-LV" sz="2100" dirty="0"/>
          </a:p>
          <a:p>
            <a:pPr lvl="1" fontAlgn="base"/>
            <a:r>
              <a:rPr lang="lv-LV" sz="2100" dirty="0"/>
              <a:t>finanšu sektora NILLTFN atbilstības un valsts reputācijas paaugstināšana;</a:t>
            </a:r>
          </a:p>
          <a:p>
            <a:pPr marL="342900" lvl="1" indent="0" fontAlgn="base">
              <a:buNone/>
            </a:pPr>
            <a:endParaRPr lang="lv-LV" sz="2100" dirty="0"/>
          </a:p>
          <a:p>
            <a:pPr lvl="1" fontAlgn="base"/>
            <a:r>
              <a:rPr lang="lv-LV" sz="2100" dirty="0"/>
              <a:t>starptautiskā konkurētspēja.</a:t>
            </a:r>
          </a:p>
          <a:p>
            <a:pPr marL="0" indent="0">
              <a:buNone/>
            </a:pPr>
            <a:endParaRPr lang="lv-LV" sz="2100" dirty="0"/>
          </a:p>
        </p:txBody>
      </p:sp>
    </p:spTree>
    <p:extLst>
      <p:ext uri="{BB962C8B-B14F-4D97-AF65-F5344CB8AC3E}">
        <p14:creationId xmlns:p14="http://schemas.microsoft.com/office/powerpoint/2010/main" val="388518025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lv-LV" dirty="0" smtClean="0"/>
              <a:t>Attīstības plānā iekļauti šādi rīcības virzieni un pasākumi to īstenošanai:</a:t>
            </a:r>
            <a:br>
              <a:rPr lang="lv-LV" dirty="0" smtClean="0"/>
            </a:br>
            <a:endParaRPr lang="lv-LV" dirty="0"/>
          </a:p>
        </p:txBody>
      </p:sp>
      <p:graphicFrame>
        <p:nvGraphicFramePr>
          <p:cNvPr id="4" name="Diagram 3"/>
          <p:cNvGraphicFramePr/>
          <p:nvPr>
            <p:extLst/>
          </p:nvPr>
        </p:nvGraphicFramePr>
        <p:xfrm>
          <a:off x="1392477" y="1936750"/>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7086803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dirty="0" smtClean="0"/>
              <a:t>Finanšu tirgu iedala:</a:t>
            </a:r>
            <a:br>
              <a:rPr lang="lv-LV" dirty="0" smtClean="0"/>
            </a:br>
            <a:endParaRPr lang="lv-LV" dirty="0"/>
          </a:p>
        </p:txBody>
      </p:sp>
      <p:sp>
        <p:nvSpPr>
          <p:cNvPr id="3" name="Content Placeholder 2"/>
          <p:cNvSpPr>
            <a:spLocks noGrp="1"/>
          </p:cNvSpPr>
          <p:nvPr>
            <p:ph idx="1"/>
          </p:nvPr>
        </p:nvSpPr>
        <p:spPr>
          <a:xfrm>
            <a:off x="628650" y="1937620"/>
            <a:ext cx="7886700" cy="3552353"/>
          </a:xfrm>
        </p:spPr>
        <p:txBody>
          <a:bodyPr/>
          <a:lstStyle/>
          <a:p>
            <a:r>
              <a:rPr lang="lv-LV" dirty="0" smtClean="0"/>
              <a:t>Atkarībā no termiņa:</a:t>
            </a:r>
          </a:p>
          <a:p>
            <a:pPr lvl="1"/>
            <a:r>
              <a:rPr lang="lv-LV" dirty="0" smtClean="0"/>
              <a:t>Ilgtermiņa kapitāla</a:t>
            </a:r>
          </a:p>
          <a:p>
            <a:pPr lvl="1"/>
            <a:r>
              <a:rPr lang="lv-LV" dirty="0" smtClean="0"/>
              <a:t>Īstermiņa kapitāla</a:t>
            </a:r>
          </a:p>
          <a:p>
            <a:r>
              <a:rPr lang="lv-LV" dirty="0" smtClean="0"/>
              <a:t>Atkarībā no finanšu tiesību tipa:</a:t>
            </a:r>
          </a:p>
          <a:p>
            <a:pPr lvl="1"/>
            <a:r>
              <a:rPr lang="lv-LV" dirty="0" smtClean="0"/>
              <a:t>Parāda tirgi;</a:t>
            </a:r>
          </a:p>
          <a:p>
            <a:pPr lvl="1"/>
            <a:r>
              <a:rPr lang="lv-LV" dirty="0" smtClean="0"/>
              <a:t>Aktīvu tirgi.</a:t>
            </a:r>
            <a:endParaRPr lang="lv-LV" dirty="0"/>
          </a:p>
        </p:txBody>
      </p:sp>
    </p:spTree>
    <p:extLst>
      <p:ext uri="{BB962C8B-B14F-4D97-AF65-F5344CB8AC3E}">
        <p14:creationId xmlns:p14="http://schemas.microsoft.com/office/powerpoint/2010/main" val="83915851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dirty="0" smtClean="0"/>
              <a:t>Finanšu instrumenti</a:t>
            </a:r>
            <a:endParaRPr lang="lv-LV" dirty="0"/>
          </a:p>
        </p:txBody>
      </p:sp>
      <p:sp>
        <p:nvSpPr>
          <p:cNvPr id="3" name="Content Placeholder 2"/>
          <p:cNvSpPr>
            <a:spLocks noGrp="1"/>
          </p:cNvSpPr>
          <p:nvPr>
            <p:ph idx="1"/>
          </p:nvPr>
        </p:nvSpPr>
        <p:spPr/>
        <p:txBody>
          <a:bodyPr/>
          <a:lstStyle/>
          <a:p>
            <a:r>
              <a:rPr lang="lv-LV" dirty="0" smtClean="0"/>
              <a:t>Nauda</a:t>
            </a:r>
          </a:p>
          <a:p>
            <a:r>
              <a:rPr lang="lv-LV" dirty="0" smtClean="0"/>
              <a:t>Noguldījums</a:t>
            </a:r>
          </a:p>
          <a:p>
            <a:r>
              <a:rPr lang="lv-LV" dirty="0" smtClean="0"/>
              <a:t>Kredīti</a:t>
            </a:r>
          </a:p>
          <a:p>
            <a:r>
              <a:rPr lang="lv-LV" dirty="0" smtClean="0"/>
              <a:t>Vērtspapīri</a:t>
            </a:r>
          </a:p>
          <a:p>
            <a:r>
              <a:rPr lang="lv-LV" dirty="0" smtClean="0"/>
              <a:t>Valūtas darījumi</a:t>
            </a:r>
            <a:endParaRPr lang="lv-LV" dirty="0"/>
          </a:p>
        </p:txBody>
      </p:sp>
    </p:spTree>
    <p:extLst>
      <p:ext uri="{BB962C8B-B14F-4D97-AF65-F5344CB8AC3E}">
        <p14:creationId xmlns:p14="http://schemas.microsoft.com/office/powerpoint/2010/main" val="375416587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63483" y="2490253"/>
            <a:ext cx="6683765" cy="960668"/>
          </a:xfrm>
        </p:spPr>
        <p:txBody>
          <a:bodyPr/>
          <a:lstStyle/>
          <a:p>
            <a:r>
              <a:rPr lang="lv-LV" dirty="0" smtClean="0"/>
              <a:t>Paldies par uzmanību!</a:t>
            </a:r>
            <a:endParaRPr lang="lv-LV" dirty="0"/>
          </a:p>
        </p:txBody>
      </p:sp>
    </p:spTree>
    <p:extLst>
      <p:ext uri="{BB962C8B-B14F-4D97-AF65-F5344CB8AC3E}">
        <p14:creationId xmlns:p14="http://schemas.microsoft.com/office/powerpoint/2010/main" val="177611922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51720" y="2276872"/>
            <a:ext cx="6589199" cy="1280890"/>
          </a:xfrm>
        </p:spPr>
        <p:txBody>
          <a:bodyPr/>
          <a:lstStyle/>
          <a:p>
            <a:r>
              <a:rPr lang="en-US" dirty="0" smtClean="0"/>
              <a:t>FKTK- </a:t>
            </a:r>
            <a:r>
              <a:rPr lang="en-US" dirty="0" err="1" smtClean="0"/>
              <a:t>Finan</a:t>
            </a:r>
            <a:r>
              <a:rPr lang="lv-LV" dirty="0" smtClean="0"/>
              <a:t>šu un Kapitāla tirgus komisija</a:t>
            </a:r>
            <a:endParaRPr lang="lv-LV"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95736" y="1844824"/>
            <a:ext cx="6589199" cy="1280890"/>
          </a:xfrm>
        </p:spPr>
        <p:txBody>
          <a:bodyPr>
            <a:normAutofit fontScale="90000"/>
          </a:bodyPr>
          <a:lstStyle/>
          <a:p>
            <a:r>
              <a:rPr lang="lv-LV" dirty="0" smtClean="0"/>
              <a:t>Komisija ir pilntiesīga autonoma valsts iestāde, kas atbilstoši savam darbības mērķim un uzdevumiem regulē un pārrauga finanšu un kapitāla tirgu un tā dalībnieku darbību.</a:t>
            </a:r>
            <a:endParaRPr lang="lv-LV"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51720" y="1772816"/>
            <a:ext cx="6589199" cy="1280890"/>
          </a:xfrm>
        </p:spPr>
        <p:txBody>
          <a:bodyPr>
            <a:normAutofit fontScale="90000"/>
          </a:bodyPr>
          <a:lstStyle/>
          <a:p>
            <a:r>
              <a:rPr lang="lv-LV" dirty="0" smtClean="0"/>
              <a:t>Komisija veicina finanšu un kapitāla tirgus stabilitāti, konkurētspēju un attīstību, kā arī nodrošina klientu interešu aizsardzību.</a:t>
            </a:r>
            <a:endParaRPr lang="lv-LV"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lv-LV" dirty="0" smtClean="0"/>
              <a:t>Latvijas finanšu un kapitāla tirgus dalībnieki:</a:t>
            </a:r>
            <a:br>
              <a:rPr lang="lv-LV" dirty="0" smtClean="0"/>
            </a:br>
            <a:endParaRPr lang="lv-LV" dirty="0"/>
          </a:p>
        </p:txBody>
      </p:sp>
      <p:sp>
        <p:nvSpPr>
          <p:cNvPr id="3" name="Content Placeholder 2"/>
          <p:cNvSpPr>
            <a:spLocks noGrp="1"/>
          </p:cNvSpPr>
          <p:nvPr>
            <p:ph idx="1"/>
          </p:nvPr>
        </p:nvSpPr>
        <p:spPr/>
        <p:txBody>
          <a:bodyPr>
            <a:normAutofit/>
          </a:bodyPr>
          <a:lstStyle/>
          <a:p>
            <a:pPr marL="265176" indent="-265176">
              <a:buFont typeface="Wingdings 2"/>
              <a:buChar char=""/>
              <a:defRPr/>
            </a:pPr>
            <a:r>
              <a:rPr lang="lv-LV" dirty="0" smtClean="0"/>
              <a:t>Latvijas Banka (LB) 1992.g.-&gt;ECB 2014.g.</a:t>
            </a:r>
          </a:p>
          <a:p>
            <a:pPr marL="265176" indent="-265176">
              <a:buFont typeface="Wingdings 2"/>
              <a:buChar char=""/>
              <a:defRPr/>
            </a:pPr>
            <a:r>
              <a:rPr lang="lv-LV" dirty="0" smtClean="0"/>
              <a:t>Kredītiestādes (komercbankas) (KI) 1995.g.</a:t>
            </a:r>
          </a:p>
          <a:p>
            <a:pPr marL="265176" indent="-265176">
              <a:buFont typeface="Wingdings 2"/>
              <a:buChar char=""/>
              <a:defRPr/>
            </a:pPr>
            <a:r>
              <a:rPr lang="lv-LV" dirty="0" smtClean="0"/>
              <a:t>Krājaizdevu sabiedrības (KS) 2002.g.</a:t>
            </a:r>
          </a:p>
          <a:p>
            <a:pPr marL="265176" indent="-265176">
              <a:buFont typeface="Wingdings 2"/>
              <a:buChar char=""/>
              <a:defRPr/>
            </a:pPr>
            <a:r>
              <a:rPr lang="lv-LV" dirty="0" smtClean="0"/>
              <a:t>Apdrošināšanas sabiedrības (AS) 1996.g. </a:t>
            </a:r>
          </a:p>
          <a:p>
            <a:pPr marL="265176" indent="-265176">
              <a:buFont typeface="Wingdings 2"/>
              <a:buChar char=""/>
              <a:defRPr/>
            </a:pPr>
            <a:r>
              <a:rPr lang="lv-LV" dirty="0" smtClean="0"/>
              <a:t>Pensiju fondi (PF) 1998.g.</a:t>
            </a:r>
          </a:p>
          <a:p>
            <a:pPr marL="265176" indent="-265176">
              <a:buFont typeface="Wingdings 2"/>
              <a:buChar char=""/>
              <a:defRPr/>
            </a:pPr>
            <a:r>
              <a:rPr lang="lv-LV" dirty="0" smtClean="0"/>
              <a:t>Investīciju fondi (IS) 1998.g. </a:t>
            </a:r>
          </a:p>
          <a:p>
            <a:pPr marL="0" indent="0">
              <a:buNone/>
              <a:defRPr/>
            </a:pPr>
            <a:endParaRPr lang="lv-LV" dirty="0" smtClean="0"/>
          </a:p>
          <a:p>
            <a:pPr marL="265176" indent="-265176">
              <a:buFont typeface="Wingdings 2"/>
              <a:buChar char=""/>
              <a:defRPr/>
            </a:pPr>
            <a:r>
              <a:rPr lang="lv-LV" dirty="0" smtClean="0"/>
              <a:t>(Rīgas) Fondu birža (RFB) </a:t>
            </a:r>
          </a:p>
          <a:p>
            <a:pPr marL="265176" indent="-265176">
              <a:buFont typeface="Wingdings 2"/>
              <a:buChar char=""/>
              <a:defRPr/>
            </a:pPr>
            <a:r>
              <a:rPr lang="lv-LV" dirty="0" smtClean="0"/>
              <a:t>(Latvijas) Centrālais depozitārijs (LCD)</a:t>
            </a:r>
            <a:endParaRPr lang="lv-LV"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788666"/>
          </a:xfrm>
        </p:spPr>
        <p:txBody>
          <a:bodyPr>
            <a:normAutofit fontScale="90000"/>
          </a:bodyPr>
          <a:lstStyle/>
          <a:p>
            <a:r>
              <a:rPr lang="lv-LV" dirty="0" smtClean="0"/>
              <a:t>Komisijas funkcijas ir šādas:</a:t>
            </a:r>
            <a:br>
              <a:rPr lang="lv-LV" dirty="0" smtClean="0"/>
            </a:br>
            <a:endParaRPr lang="lv-LV" dirty="0"/>
          </a:p>
        </p:txBody>
      </p:sp>
      <p:sp>
        <p:nvSpPr>
          <p:cNvPr id="3" name="Content Placeholder 2"/>
          <p:cNvSpPr>
            <a:spLocks noGrp="1"/>
          </p:cNvSpPr>
          <p:nvPr>
            <p:ph idx="1"/>
          </p:nvPr>
        </p:nvSpPr>
        <p:spPr>
          <a:xfrm>
            <a:off x="1942415" y="1484784"/>
            <a:ext cx="6591985" cy="4896544"/>
          </a:xfrm>
        </p:spPr>
        <p:txBody>
          <a:bodyPr>
            <a:normAutofit/>
          </a:bodyPr>
          <a:lstStyle/>
          <a:p>
            <a:r>
              <a:rPr lang="lv-LV" dirty="0" smtClean="0"/>
              <a:t>1) izdot normatīvos noteikumus un pieņemt lēmumus par finanšu un kapitāla tirgus dalībnieku darbību regulējošām prasībām un šo darbību raksturojošo rādītāju aprēķināšanas un pārskatu iesniegšanas kārtību;</a:t>
            </a:r>
          </a:p>
          <a:p>
            <a:r>
              <a:rPr lang="lv-LV" dirty="0" smtClean="0"/>
              <a:t>2) regulēt finanšu un kapitāla tirgu un tā dalībnieku darbību, kontrolējot normatīvo aktu un Komisijas normatīvo noteikumu un lēmumu izpildi;</a:t>
            </a:r>
          </a:p>
          <a:p>
            <a:r>
              <a:rPr lang="lv-LV" dirty="0" smtClean="0"/>
              <a:t>3) noteikt kvalifikācijas un atbilstības prasības finanšu un kapitāla tirgus dalībniekiem un to amatpersonām;</a:t>
            </a:r>
          </a:p>
          <a:p>
            <a:r>
              <a:rPr lang="lv-LV" dirty="0" smtClean="0"/>
              <a:t>4) noteikt finanšu un kapitāla tirgus dalībnieku licencēšanas un reģistrēšanas kārtību;</a:t>
            </a:r>
          </a:p>
          <a:p>
            <a:r>
              <a:rPr lang="lv-LV" dirty="0" smtClean="0"/>
              <a:t>5) apkopot un analizēt ar finanšu un kapitāla tirgu saistīto informāciju un publicēt to;</a:t>
            </a:r>
          </a:p>
          <a:p>
            <a:endParaRPr lang="lv-LV"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dirty="0" smtClean="0"/>
              <a:t>Sabiedriskās finanses:</a:t>
            </a:r>
            <a:endParaRPr lang="lv-LV" dirty="0"/>
          </a:p>
        </p:txBody>
      </p:sp>
      <p:sp>
        <p:nvSpPr>
          <p:cNvPr id="3" name="Content Placeholder 2"/>
          <p:cNvSpPr>
            <a:spLocks noGrp="1"/>
          </p:cNvSpPr>
          <p:nvPr>
            <p:ph idx="1"/>
          </p:nvPr>
        </p:nvSpPr>
        <p:spPr/>
        <p:txBody>
          <a:bodyPr/>
          <a:lstStyle/>
          <a:p>
            <a:pPr marL="514350" indent="-514350">
              <a:buFont typeface="+mj-lt"/>
              <a:buAutoNum type="arabicPeriod"/>
            </a:pPr>
            <a:r>
              <a:rPr lang="lv-LV" dirty="0" smtClean="0"/>
              <a:t>Līdzekļu saņemšanas avots  ir nodokļi un nodevas;</a:t>
            </a:r>
          </a:p>
          <a:p>
            <a:pPr marL="514350" indent="-514350">
              <a:buFont typeface="+mj-lt"/>
              <a:buAutoNum type="arabicPeriod"/>
            </a:pPr>
            <a:r>
              <a:rPr lang="lv-LV" dirty="0" smtClean="0"/>
              <a:t>Iegūtos līdzekļus izmanto nemateriālo labumu gūšanai;</a:t>
            </a:r>
          </a:p>
          <a:p>
            <a:pPr marL="514350" indent="-514350">
              <a:buFont typeface="+mj-lt"/>
              <a:buAutoNum type="arabicPeriod"/>
            </a:pPr>
            <a:r>
              <a:rPr lang="lv-LV" dirty="0" smtClean="0"/>
              <a:t>Izdevumi nosaka ienākumu augstumu (privātajā ir otrādi);</a:t>
            </a:r>
          </a:p>
          <a:p>
            <a:pPr marL="514350" indent="-514350">
              <a:buFont typeface="+mj-lt"/>
              <a:buAutoNum type="arabicPeriod"/>
            </a:pPr>
            <a:r>
              <a:rPr lang="lv-LV" dirty="0" smtClean="0"/>
              <a:t>Valsts instutūcijas pastāv neierobežotu laiku.</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42415" y="260648"/>
            <a:ext cx="6591985" cy="6336704"/>
          </a:xfrm>
        </p:spPr>
        <p:txBody>
          <a:bodyPr>
            <a:normAutofit fontScale="92500" lnSpcReduction="10000"/>
          </a:bodyPr>
          <a:lstStyle/>
          <a:p>
            <a:r>
              <a:rPr lang="lv-LV" dirty="0" smtClean="0"/>
              <a:t>6) nodrošināt Noguldījumu garantiju fonda un Apdrošināto aizsardzības fonda līdzekļu uzkrāšanu, pārvaldīšanu un atlīdzību izmaksu no šiem fondiem saskaņā ar Noguldījumu garantiju likumu un </a:t>
            </a:r>
            <a:r>
              <a:rPr lang="lv-LV" dirty="0" smtClean="0">
                <a:hlinkClick r:id="rId2"/>
              </a:rPr>
              <a:t>Apdrošināšanas sabiedrību un to uzraudzības likumu</a:t>
            </a:r>
            <a:r>
              <a:rPr lang="lv-LV" dirty="0" smtClean="0"/>
              <a:t>;</a:t>
            </a:r>
          </a:p>
          <a:p>
            <a:r>
              <a:rPr lang="lv-LV" dirty="0" smtClean="0"/>
              <a:t>7) nodrošināt kompensāciju izmaksu ieguldītājiem saskaņā ar Ieguldītāju aizsardzības likumu;</a:t>
            </a:r>
          </a:p>
          <a:p>
            <a:r>
              <a:rPr lang="lv-LV" dirty="0" smtClean="0"/>
              <a:t>8) analizēt finanšu un kapitāla tirgu regulējošos normatīvos aktus, sagatavot priekšlikumus normatīvo aktu pilnveidošanai un to saskaņošanai ar Eiropas Kopienas normatīvajiem aktiem;</a:t>
            </a:r>
          </a:p>
          <a:p>
            <a:r>
              <a:rPr lang="lv-LV" dirty="0" smtClean="0"/>
              <a:t>9) sistemātiski pētīt, analizēt un prognozēt finanšu un kapitāla tirgus attīstību;</a:t>
            </a:r>
          </a:p>
          <a:p>
            <a:r>
              <a:rPr lang="lv-LV" dirty="0" smtClean="0"/>
              <a:t>10) sadarboties ar ārvalstu finanšu un kapitāla tirgus uzraudzības institūcijām un piedalīties starptautisko finanšu un kapitāla tirgus uzraudzības institūciju organizāciju darbā;</a:t>
            </a:r>
          </a:p>
          <a:p>
            <a:r>
              <a:rPr lang="lv-LV" dirty="0" smtClean="0"/>
              <a:t>11) administrēt finanšu stabilitātes nodevu saskaņā ar nodokļu un nodevu jomu regulējošiem normatīvajiem aktiem;</a:t>
            </a:r>
          </a:p>
          <a:p>
            <a:r>
              <a:rPr lang="lv-LV" dirty="0" smtClean="0"/>
              <a:t>12) kontrolēt, lai finanšu un kapitāla tirgu regulējošos normatīvajos aktos regulēto darbību veic tikai šajos normatīvajos aktos minētās personas.</a:t>
            </a:r>
          </a:p>
          <a:p>
            <a:endParaRPr lang="lv-LV"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51720" y="2060848"/>
            <a:ext cx="6589199" cy="1280890"/>
          </a:xfrm>
        </p:spPr>
        <p:txBody>
          <a:bodyPr>
            <a:normAutofit fontScale="90000"/>
          </a:bodyPr>
          <a:lstStyle/>
          <a:p>
            <a:r>
              <a:rPr lang="lv-LV" dirty="0" smtClean="0"/>
              <a:t>Komisija ne retāk kā reizi ceturksnī sniedz Latvijas Bankai un Finanšu ministrijai apkopotu informāciju par situāciju finanšu un kapitāla tirgū.</a:t>
            </a:r>
            <a:endParaRPr lang="lv-LV"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07704" y="1772816"/>
            <a:ext cx="6591985" cy="3777622"/>
          </a:xfrm>
        </p:spPr>
        <p:txBody>
          <a:bodyPr>
            <a:normAutofit/>
          </a:bodyPr>
          <a:lstStyle/>
          <a:p>
            <a:r>
              <a:rPr lang="lv-LV" sz="2400" dirty="0" smtClean="0"/>
              <a:t>Komisija nekavējoties rakstveidā informē Latvijas Bankas prezidentu un finanšu ministru par atsevišķa finanšu un kapitāla tirgus dalībnieka īslaicīgām likviditātes problēmām, maksātnespējas iestāšanās iespējamību vai faktisko maksātnespēju. Komisija ir tiesīga lūgt Latvijas Banku izsniegt kredītiestādēm kredītu pret ķīlu.</a:t>
            </a:r>
            <a:endParaRPr lang="lv-LV" sz="2400"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dirty="0" smtClean="0"/>
              <a:t>Komisiju pārvalda padome.</a:t>
            </a:r>
            <a:endParaRPr lang="lv-LV" dirty="0"/>
          </a:p>
        </p:txBody>
      </p:sp>
      <p:sp>
        <p:nvSpPr>
          <p:cNvPr id="3" name="Content Placeholder 2"/>
          <p:cNvSpPr>
            <a:spLocks noGrp="1"/>
          </p:cNvSpPr>
          <p:nvPr>
            <p:ph idx="1"/>
          </p:nvPr>
        </p:nvSpPr>
        <p:spPr/>
        <p:txBody>
          <a:bodyPr/>
          <a:lstStyle/>
          <a:p>
            <a:pPr>
              <a:buNone/>
            </a:pPr>
            <a:r>
              <a:rPr lang="lv-LV" sz="2400" dirty="0" smtClean="0"/>
              <a:t>Par padomes locekli var būt persona:</a:t>
            </a:r>
          </a:p>
          <a:p>
            <a:r>
              <a:rPr lang="lv-LV" sz="2400" dirty="0" smtClean="0"/>
              <a:t>1) kura ir kompetenta finanšu vadības jautājumos;</a:t>
            </a:r>
          </a:p>
          <a:p>
            <a:r>
              <a:rPr lang="lv-LV" sz="2400" dirty="0" smtClean="0"/>
              <a:t>2) kurai ir nevainojama reputācija;</a:t>
            </a:r>
          </a:p>
          <a:p>
            <a:r>
              <a:rPr lang="lv-LV" sz="2400" dirty="0" smtClean="0"/>
              <a:t>3) kurai ir vismaz piecu gadu darbības pieredze finanšu un kapitāla tirgus jomā.</a:t>
            </a:r>
          </a:p>
          <a:p>
            <a:pPr>
              <a:buNone/>
            </a:pPr>
            <a:endParaRPr lang="lv-LV"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lv-LV" dirty="0" smtClean="0"/>
              <a:t>Komisijas darbība tiek finansēta no finanšu un kapitāla tirgus dalībnieku maksājumiem padomes noteiktajā apmērā, kas nepārsniedz šajā likumā noteikto apmēru. Finanšu un kapitāla tirgus dalībnieku maksājumi tiek ieskaitīti Komisijas kontā Latvijas Bankā un izmantojami vienīgi Komisijas darbības finansēšanai.</a:t>
            </a:r>
            <a:endParaRPr lang="lv-LV"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7704" y="1700808"/>
            <a:ext cx="6589199" cy="1280890"/>
          </a:xfrm>
        </p:spPr>
        <p:txBody>
          <a:bodyPr>
            <a:normAutofit fontScale="90000"/>
          </a:bodyPr>
          <a:lstStyle/>
          <a:p>
            <a:r>
              <a:rPr lang="lv-LV" dirty="0" smtClean="0"/>
              <a:t>Komisija reizi gadā — ne vēlāk kā 1.jūlijā — iesniedz Saeimai un Finanšu ministrijai rakstveida pārskatu par savu iepriekšējā gada darbu un zvērināta revidenta pārbaudītu pilnu gada pārskatu.</a:t>
            </a:r>
            <a:endParaRPr lang="lv-LV"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dirty="0" smtClean="0"/>
              <a:t>PD./MD. FKTK Budžets</a:t>
            </a:r>
            <a:endParaRPr lang="lv-LV" dirty="0"/>
          </a:p>
        </p:txBody>
      </p:sp>
      <p:sp>
        <p:nvSpPr>
          <p:cNvPr id="3" name="Content Placeholder 2"/>
          <p:cNvSpPr>
            <a:spLocks noGrp="1"/>
          </p:cNvSpPr>
          <p:nvPr>
            <p:ph idx="1"/>
          </p:nvPr>
        </p:nvSpPr>
        <p:spPr>
          <a:xfrm>
            <a:off x="1942415" y="2133600"/>
            <a:ext cx="6591985" cy="1943472"/>
          </a:xfrm>
        </p:spPr>
        <p:txBody>
          <a:bodyPr>
            <a:normAutofit/>
          </a:bodyPr>
          <a:lstStyle/>
          <a:p>
            <a:r>
              <a:rPr lang="lv-LV" b="1" dirty="0" smtClean="0"/>
              <a:t>No nosūtītā materiāla - Uzrakstīt galvenās 10 tēzes par FKTK 2017 gada budžeta ieņēmumiem un to veidošanos, un izdevumu sadalījumu.</a:t>
            </a:r>
          </a:p>
          <a:p>
            <a:r>
              <a:rPr lang="lv-LV" b="1" dirty="0" smtClean="0"/>
              <a:t>Veikt izdevumu analīzi pēc pašu izvēlētas metodes!</a:t>
            </a:r>
          </a:p>
          <a:p>
            <a:endParaRPr lang="lv-LV" b="1"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lv-LV" dirty="0" smtClean="0"/>
              <a:t>Finanšu funkcijas:</a:t>
            </a:r>
            <a:endParaRPr lang="lv-LV" dirty="0"/>
          </a:p>
        </p:txBody>
      </p:sp>
      <p:sp>
        <p:nvSpPr>
          <p:cNvPr id="3" name="Content Placeholder 2"/>
          <p:cNvSpPr>
            <a:spLocks noGrp="1"/>
          </p:cNvSpPr>
          <p:nvPr>
            <p:ph idx="1"/>
          </p:nvPr>
        </p:nvSpPr>
        <p:spPr/>
        <p:txBody>
          <a:bodyPr/>
          <a:lstStyle/>
          <a:p>
            <a:r>
              <a:rPr lang="lv-LV" dirty="0" smtClean="0"/>
              <a:t>Pārdales/ sadales f-ja- mērķis ir valsts, iestāžu, uzņēmumu, nodrošināšana ar naudas līdzekļiem, veicot finanšu resursu sadali un pārdali.</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lv-LV"/>
          </a:p>
        </p:txBody>
      </p:sp>
      <p:sp>
        <p:nvSpPr>
          <p:cNvPr id="3" name="Content Placeholder 2"/>
          <p:cNvSpPr>
            <a:spLocks noGrp="1"/>
          </p:cNvSpPr>
          <p:nvPr>
            <p:ph idx="1"/>
          </p:nvPr>
        </p:nvSpPr>
        <p:spPr/>
        <p:txBody>
          <a:bodyPr/>
          <a:lstStyle/>
          <a:p>
            <a:r>
              <a:rPr lang="lv-LV" dirty="0" smtClean="0"/>
              <a:t>Kontroles f-ja:</a:t>
            </a:r>
          </a:p>
          <a:p>
            <a:pPr lvl="1"/>
            <a:r>
              <a:rPr lang="lv-LV" dirty="0" smtClean="0"/>
              <a:t>Nodrošināt precīzu likumdošanas aktu ievērošanu;</a:t>
            </a:r>
          </a:p>
          <a:p>
            <a:pPr lvl="1"/>
            <a:r>
              <a:rPr lang="lv-LV" dirty="0" smtClean="0"/>
              <a:t>Kontrolēt finanšu saistību izpildi;</a:t>
            </a:r>
          </a:p>
          <a:p>
            <a:pPr lvl="1"/>
            <a:r>
              <a:rPr lang="lv-LV" dirty="0" smtClean="0"/>
              <a:t>Kontrolēt valsts un pašvaldību līdzekļu izmantošanas lietderību un atbilstību apstiprinātajām tāmēm.</a:t>
            </a:r>
          </a:p>
          <a:p>
            <a:r>
              <a:rPr lang="lv-LV" dirty="0" smtClean="0"/>
              <a:t>Valsts f-ju veikšanai nepieciešamo līdzekļu nodrošināšana</a:t>
            </a:r>
          </a:p>
          <a:p>
            <a:endParaRPr lang="lv-LV"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lv-LV" dirty="0" smtClean="0"/>
              <a:t>Finanses un finanšu sistēmu kontrolē veicot:</a:t>
            </a:r>
            <a:endParaRPr lang="lv-LV" dirty="0"/>
          </a:p>
        </p:txBody>
      </p:sp>
      <p:sp>
        <p:nvSpPr>
          <p:cNvPr id="3" name="Content Placeholder 2"/>
          <p:cNvSpPr>
            <a:spLocks noGrp="1"/>
          </p:cNvSpPr>
          <p:nvPr>
            <p:ph idx="1"/>
          </p:nvPr>
        </p:nvSpPr>
        <p:spPr/>
        <p:txBody>
          <a:bodyPr/>
          <a:lstStyle/>
          <a:p>
            <a:pPr marL="514350" indent="-514350">
              <a:buFont typeface="+mj-lt"/>
              <a:buAutoNum type="arabicPeriod"/>
            </a:pPr>
            <a:r>
              <a:rPr lang="lv-LV" dirty="0" smtClean="0"/>
              <a:t>Naudas daudzuma un citu aktīvu sastāva un tā izmantošanas izpēti;</a:t>
            </a:r>
          </a:p>
          <a:p>
            <a:pPr marL="514350" indent="-514350">
              <a:buFont typeface="+mj-lt"/>
              <a:buAutoNum type="arabicPeriod"/>
            </a:pPr>
            <a:r>
              <a:rPr lang="lv-LV" dirty="0" smtClean="0"/>
              <a:t>Aktīvu pārvaldīšanas metožu kontroli;</a:t>
            </a:r>
          </a:p>
          <a:p>
            <a:pPr marL="514350" indent="-514350">
              <a:buFont typeface="+mj-lt"/>
              <a:buAutoNum type="arabicPeriod"/>
            </a:pPr>
            <a:r>
              <a:rPr lang="lv-LV" dirty="0" smtClean="0"/>
              <a:t>Izstrādājamo un ieviešamo projektu risku novērtēšanu un vadīšanu.</a:t>
            </a:r>
            <a:endParaRPr lang="lv-LV"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dirty="0" smtClean="0"/>
              <a:t>Finanšu sistēma</a:t>
            </a:r>
            <a:endParaRPr lang="lv-LV" dirty="0"/>
          </a:p>
        </p:txBody>
      </p:sp>
      <p:sp>
        <p:nvSpPr>
          <p:cNvPr id="3" name="Content Placeholder 2"/>
          <p:cNvSpPr>
            <a:spLocks noGrp="1"/>
          </p:cNvSpPr>
          <p:nvPr>
            <p:ph idx="1"/>
          </p:nvPr>
        </p:nvSpPr>
        <p:spPr/>
        <p:txBody>
          <a:bodyPr/>
          <a:lstStyle/>
          <a:p>
            <a:r>
              <a:rPr lang="lv-LV" dirty="0" smtClean="0"/>
              <a:t>Finanšu sistēma ir valsts un uzņēmumu naudas fondu veidošanas, sadales un to izmantošanas formu un metožu kopums.</a:t>
            </a:r>
          </a:p>
          <a:p>
            <a:pPr>
              <a:buNone/>
            </a:pPr>
            <a:endParaRPr lang="lv-LV"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dirty="0" smtClean="0"/>
              <a:t>Finanšu sistemu veido:</a:t>
            </a:r>
            <a:endParaRPr lang="lv-LV" dirty="0"/>
          </a:p>
        </p:txBody>
      </p:sp>
      <p:sp>
        <p:nvSpPr>
          <p:cNvPr id="3" name="Content Placeholder 2"/>
          <p:cNvSpPr>
            <a:spLocks noGrp="1"/>
          </p:cNvSpPr>
          <p:nvPr>
            <p:ph idx="1"/>
          </p:nvPr>
        </p:nvSpPr>
        <p:spPr/>
        <p:txBody>
          <a:bodyPr/>
          <a:lstStyle/>
          <a:p>
            <a:r>
              <a:rPr lang="lv-LV" dirty="0" smtClean="0"/>
              <a:t>Finanšu tirgus;</a:t>
            </a:r>
          </a:p>
          <a:p>
            <a:r>
              <a:rPr lang="lv-LV" dirty="0" smtClean="0"/>
              <a:t>Finanšu starpnieki (bankas, apdrošināšanas sabiedrības, investīciju fondi u.c.);</a:t>
            </a:r>
          </a:p>
          <a:p>
            <a:r>
              <a:rPr lang="lv-LV" dirty="0" smtClean="0"/>
              <a:t>Finanšu instrumenti (dažadi vērtspapīri);</a:t>
            </a:r>
          </a:p>
          <a:p>
            <a:r>
              <a:rPr lang="lv-LV" dirty="0" smtClean="0"/>
              <a:t>Uzņēmumi, kas piedalās finanšu pakalpojumos;</a:t>
            </a:r>
          </a:p>
          <a:p>
            <a:r>
              <a:rPr lang="lv-LV" dirty="0" smtClean="0"/>
              <a:t>Valsts iestādes, kas regulē finanšu sistēmas darbību.</a:t>
            </a:r>
          </a:p>
          <a:p>
            <a:endParaRPr lang="lv-LV" dirty="0" smtClean="0"/>
          </a:p>
        </p:txBody>
      </p:sp>
    </p:spTree>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2E5369"/>
      </a:dk2>
      <a:lt2>
        <a:srgbClr val="CFE2E7"/>
      </a:lt2>
      <a:accent1>
        <a:srgbClr val="353535"/>
      </a:accent1>
      <a:accent2>
        <a:srgbClr val="1CACE3"/>
      </a:accent2>
      <a:accent3>
        <a:srgbClr val="265991"/>
      </a:accent3>
      <a:accent4>
        <a:srgbClr val="7E40CC"/>
      </a:accent4>
      <a:accent5>
        <a:srgbClr val="B927E9"/>
      </a:accent5>
      <a:accent6>
        <a:srgbClr val="E833BF"/>
      </a:accent6>
      <a:hlink>
        <a:srgbClr val="2DA0F1"/>
      </a:hlink>
      <a:folHlink>
        <a:srgbClr val="7ED1E6"/>
      </a:folHlink>
    </a:clrScheme>
    <a:fontScheme name="Wisp">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docProps/app.xml><?xml version="1.0" encoding="utf-8"?>
<Properties xmlns="http://schemas.openxmlformats.org/officeDocument/2006/extended-properties" xmlns:vt="http://schemas.openxmlformats.org/officeDocument/2006/docPropsVTypes">
  <Template>Wisp</Template>
  <TotalTime>1011</TotalTime>
  <Words>1356</Words>
  <Application>Microsoft Office PowerPoint</Application>
  <PresentationFormat>On-screen Show (4:3)</PresentationFormat>
  <Paragraphs>160</Paragraphs>
  <Slides>46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46</vt:i4>
      </vt:variant>
    </vt:vector>
  </HeadingPairs>
  <TitlesOfParts>
    <vt:vector size="52" baseType="lpstr">
      <vt:lpstr>Arial</vt:lpstr>
      <vt:lpstr>Century Gothic</vt:lpstr>
      <vt:lpstr>inherit</vt:lpstr>
      <vt:lpstr>Wingdings 2</vt:lpstr>
      <vt:lpstr>Wingdings 3</vt:lpstr>
      <vt:lpstr>Wisp</vt:lpstr>
      <vt:lpstr>Finanšu jēdziens un tā būtība</vt:lpstr>
      <vt:lpstr>Finanšu jēdziens</vt:lpstr>
      <vt:lpstr>Visas finanses var iedalīt:</vt:lpstr>
      <vt:lpstr>Sabiedriskās finanses:</vt:lpstr>
      <vt:lpstr>Finanšu funkcijas:</vt:lpstr>
      <vt:lpstr>PowerPoint Presentation</vt:lpstr>
      <vt:lpstr>Finanses un finanšu sistēmu kontrolē veicot:</vt:lpstr>
      <vt:lpstr>Finanšu sistēma</vt:lpstr>
      <vt:lpstr>Finanšu sistemu veido:</vt:lpstr>
      <vt:lpstr>Finanšu sistēmas mērķis</vt:lpstr>
      <vt:lpstr>Valsts finanses</vt:lpstr>
      <vt:lpstr>Finanšu sitēmas struktūra</vt:lpstr>
      <vt:lpstr>Finanšu pārvalde</vt:lpstr>
      <vt:lpstr>Finanšu operācijas </vt:lpstr>
      <vt:lpstr>Finanšu kontrole un tās f-jas:</vt:lpstr>
      <vt:lpstr>Paldies par uzmanību!</vt:lpstr>
      <vt:lpstr>Finanšu sektors un tā  attīstība</vt:lpstr>
      <vt:lpstr>Finanšu sektora raksturojums</vt:lpstr>
      <vt:lpstr>Finanšu sektorā nodarbināto skaits kopš 2012.gada saglabājas nedaudz virs 18 tūkstošiem nodarbināto vidēji gadā. </vt:lpstr>
      <vt:lpstr>Latvijas finanšu sektora SVID</vt:lpstr>
      <vt:lpstr> Banku nozare</vt:lpstr>
      <vt:lpstr>PowerPoint Presentation</vt:lpstr>
      <vt:lpstr>Piecas pelnošākās Finanšu nozares asociācijas biedru bankas 2019. gada 1. pusgadā bija: </vt:lpstr>
      <vt:lpstr> Latvija pēc ārvalstu klientu noguldījuma īpatsvara kopējā noguldījumu struktūrā atrodas visaugstāk starp ES dalībvalstīm, 2016.gada jūnijā sasniedzot 47,6% apsteidzot tādas valstis kā Luksemburga, Malta, Nīderlande un Kipra. Turpretim Igaunijā ārvalstu klientu noguldījumu īpatsvars kopējā noguldījumu struktūrā ir 15%, Lietuvā - 3%.</vt:lpstr>
      <vt:lpstr>PowerPoint Presentation</vt:lpstr>
      <vt:lpstr>Salīdzinājumā ar citām eiro zonas valstīm Latvijā kreditēšana ilgstoši saglabājās vāja. Latvijā vērojams otrs lielākais kredītportfeļa sarukuma temps Euro zonā kopš 2008.gada beigām.</vt:lpstr>
      <vt:lpstr>Finanšu sektora attīstības plāns 2017.-2019.gadam </vt:lpstr>
      <vt:lpstr>Finanšu sektora attīstības plāns 2017.-2019.gadam </vt:lpstr>
      <vt:lpstr>Finanšu sektora attīstības plānā 2017.-2019.gadam ir definēti specifiski rīcības virzieni un uzdevumi četrām atsevišķi izdalītām finanšu sektora nozarēm: </vt:lpstr>
      <vt:lpstr>PowerPoint Presentation</vt:lpstr>
      <vt:lpstr>Attīstības plānā iekļauti šādi rīcības virzieni un pasākumi to īstenošanai: </vt:lpstr>
      <vt:lpstr>Finanšu tirgu iedala: </vt:lpstr>
      <vt:lpstr>Finanšu instrumenti</vt:lpstr>
      <vt:lpstr>Paldies par uzmanību!</vt:lpstr>
      <vt:lpstr>FKTK- Finanšu un Kapitāla tirgus komisija</vt:lpstr>
      <vt:lpstr>Komisija ir pilntiesīga autonoma valsts iestāde, kas atbilstoši savam darbības mērķim un uzdevumiem regulē un pārrauga finanšu un kapitāla tirgu un tā dalībnieku darbību.</vt:lpstr>
      <vt:lpstr>Komisija veicina finanšu un kapitāla tirgus stabilitāti, konkurētspēju un attīstību, kā arī nodrošina klientu interešu aizsardzību.</vt:lpstr>
      <vt:lpstr>Latvijas finanšu un kapitāla tirgus dalībnieki: </vt:lpstr>
      <vt:lpstr>Komisijas funkcijas ir šādas: </vt:lpstr>
      <vt:lpstr>PowerPoint Presentation</vt:lpstr>
      <vt:lpstr>Komisija ne retāk kā reizi ceturksnī sniedz Latvijas Bankai un Finanšu ministrijai apkopotu informāciju par situāciju finanšu un kapitāla tirgū.</vt:lpstr>
      <vt:lpstr>PowerPoint Presentation</vt:lpstr>
      <vt:lpstr>Komisiju pārvalda padome.</vt:lpstr>
      <vt:lpstr>Komisijas darbība tiek finansēta no finanšu un kapitāla tirgus dalībnieku maksājumiem padomes noteiktajā apmērā, kas nepārsniedz šajā likumā noteikto apmēru. Finanšu un kapitāla tirgus dalībnieku maksājumi tiek ieskaitīti Komisijas kontā Latvijas Bankā un izmantojami vienīgi Komisijas darbības finansēšanai.</vt:lpstr>
      <vt:lpstr>Komisija reizi gadā — ne vēlāk kā 1.jūlijā — iesniedz Saeimai un Finanšu ministrijai rakstveida pārskatu par savu iepriekšējā gada darbu un zvērināta revidenta pārbaudītu pilnu gada pārskatu.</vt:lpstr>
      <vt:lpstr>PD./MD. FKTK Budžets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Finanšu jēdziens un tā būtība</dc:title>
  <dc:creator>user</dc:creator>
  <cp:lastModifiedBy>Artūrs Auniņš</cp:lastModifiedBy>
  <cp:revision>17</cp:revision>
  <dcterms:created xsi:type="dcterms:W3CDTF">2017-09-12T18:57:06Z</dcterms:created>
  <dcterms:modified xsi:type="dcterms:W3CDTF">2019-10-01T09:12:33Z</dcterms:modified>
</cp:coreProperties>
</file>