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0" r:id="rId3"/>
    <p:sldId id="257" r:id="rId4"/>
    <p:sldId id="258" r:id="rId5"/>
    <p:sldId id="261" r:id="rId6"/>
    <p:sldId id="271" r:id="rId7"/>
    <p:sldId id="272" r:id="rId8"/>
    <p:sldId id="274" r:id="rId9"/>
    <p:sldId id="276" r:id="rId10"/>
    <p:sldId id="260" r:id="rId11"/>
    <p:sldId id="283" r:id="rId12"/>
    <p:sldId id="275" r:id="rId13"/>
    <p:sldId id="277" r:id="rId14"/>
    <p:sldId id="280" r:id="rId15"/>
    <p:sldId id="282" r:id="rId16"/>
    <p:sldId id="263" r:id="rId17"/>
    <p:sldId id="267" r:id="rId18"/>
    <p:sldId id="281" r:id="rId19"/>
    <p:sldId id="269" r:id="rId20"/>
    <p:sldId id="284" r:id="rId2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04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5B890-C5A6-4860-A9E3-60C04C3071B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5F38-67D7-4C4A-8A39-39EFFE229C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673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0abAxSz2x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EDASf_X5-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wdemZB73v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i="0" dirty="0" smtClean="0">
                <a:latin typeface="Arial Narrow" panose="020B0606020202030204" pitchFamily="34" charset="0"/>
                <a:hlinkClick r:id="rId3"/>
              </a:rPr>
              <a:t>http://www.youtube.com/watch?v=w0abAxSz2xk</a:t>
            </a:r>
            <a:endParaRPr lang="lv-LV" i="0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85F38-67D7-4C4A-8A39-39EFFE229CC2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176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85F38-67D7-4C4A-8A39-39EFFE229CC2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766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1" dirty="0" smtClean="0">
                <a:hlinkClick r:id="rId3"/>
              </a:rPr>
              <a:t>http://www.youtube.com/watch?v=XEDASf_X5-s</a:t>
            </a:r>
            <a:r>
              <a:rPr lang="lv-LV" sz="1200" b="1" dirty="0" smtClean="0"/>
              <a:t>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85F38-67D7-4C4A-8A39-39EFFE229CC2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973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http://www.youtube.com/watch?v=lwdemZB73vY</a:t>
            </a: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85F38-67D7-4C4A-8A39-39EFFE229CC2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325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A49A18-A967-4146-A806-95E5335B4A30}" type="datetimeFigureOut">
              <a:rPr lang="lv-LV" smtClean="0"/>
              <a:t>2015.01.05.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556DD6-A25C-48AF-8A97-FB7DC184121C}" type="slidenum">
              <a:rPr lang="lv-LV" smtClean="0"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EDASf_X5-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92696"/>
            <a:ext cx="8229600" cy="2507704"/>
          </a:xfrm>
        </p:spPr>
        <p:txBody>
          <a:bodyPr>
            <a:normAutofit/>
          </a:bodyPr>
          <a:lstStyle/>
          <a:p>
            <a:r>
              <a:rPr lang="lv-LV" sz="5400" b="1" dirty="0" smtClean="0"/>
              <a:t>Raiņa luga </a:t>
            </a:r>
            <a:br>
              <a:rPr lang="lv-LV" sz="5400" b="1" dirty="0" smtClean="0"/>
            </a:br>
            <a:r>
              <a:rPr lang="lv-LV" sz="5400" b="1" dirty="0" smtClean="0"/>
              <a:t/>
            </a:r>
            <a:br>
              <a:rPr lang="lv-LV" sz="5400" b="1" dirty="0" smtClean="0"/>
            </a:br>
            <a:r>
              <a:rPr lang="lv-LV" sz="5400" b="1" dirty="0" smtClean="0"/>
              <a:t>«Pūt, vējiņi!»</a:t>
            </a:r>
            <a:endParaRPr lang="lv-LV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864096"/>
          </a:xfrm>
        </p:spPr>
        <p:txBody>
          <a:bodyPr>
            <a:normAutofit/>
          </a:bodyPr>
          <a:lstStyle/>
          <a:p>
            <a:r>
              <a:rPr lang="lv-LV" sz="1800" b="1" dirty="0">
                <a:solidFill>
                  <a:srgbClr val="002060"/>
                </a:solidFill>
              </a:rPr>
              <a:t>Prezentāciju veidoja</a:t>
            </a:r>
          </a:p>
          <a:p>
            <a:r>
              <a:rPr lang="lv-LV" sz="1800" b="1" dirty="0">
                <a:solidFill>
                  <a:srgbClr val="002060"/>
                </a:solidFill>
              </a:rPr>
              <a:t>Edīte </a:t>
            </a:r>
            <a:r>
              <a:rPr lang="lv-LV" sz="1800" b="1" dirty="0" err="1">
                <a:solidFill>
                  <a:srgbClr val="002060"/>
                </a:solidFill>
              </a:rPr>
              <a:t>Endola</a:t>
            </a:r>
            <a:r>
              <a:rPr lang="lv-LV" sz="1800" b="1" dirty="0">
                <a:solidFill>
                  <a:srgbClr val="002060"/>
                </a:solidFill>
              </a:rPr>
              <a:t>, PIKC «Liepājas Valsts tehnikums» skolotāja</a:t>
            </a:r>
          </a:p>
          <a:p>
            <a:endParaRPr lang="lv-LV" b="1" dirty="0" smtClean="0"/>
          </a:p>
          <a:p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51131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lv-LV" sz="2800" b="1" dirty="0" smtClean="0">
                <a:solidFill>
                  <a:srgbClr val="002060"/>
                </a:solidFill>
              </a:rPr>
              <a:t>Lugas galvenās problēmas</a:t>
            </a:r>
            <a:endParaRPr lang="lv-LV" sz="28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9" y="1268760"/>
            <a:ext cx="4446878" cy="259228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dirty="0" smtClean="0"/>
              <a:t>*  Kāpēc </a:t>
            </a:r>
            <a:r>
              <a:rPr lang="lv-LV" sz="2000" b="1" dirty="0"/>
              <a:t>divi jauni cilvēki, kas viens </a:t>
            </a:r>
            <a:r>
              <a:rPr lang="lv-LV" sz="2000" b="1" dirty="0" smtClean="0"/>
              <a:t>otru </a:t>
            </a:r>
            <a:r>
              <a:rPr lang="lv-LV" sz="2000" b="1" dirty="0"/>
              <a:t>ir iemīlējuši, nevar būt laimīgi </a:t>
            </a:r>
            <a:r>
              <a:rPr lang="lv-LV" sz="2000" b="1" dirty="0" smtClean="0"/>
              <a:t> kopā? </a:t>
            </a:r>
            <a:r>
              <a:rPr lang="lv-LV" sz="20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lv-LV" sz="1700" b="1" dirty="0" smtClean="0">
                <a:solidFill>
                  <a:schemeClr val="accent2">
                    <a:lumMod val="50000"/>
                  </a:schemeClr>
                </a:solidFill>
              </a:rPr>
              <a:t>Baibas un Ulda mīlestības neiespējamība)</a:t>
            </a:r>
          </a:p>
          <a:p>
            <a:pPr marL="0" indent="0">
              <a:buNone/>
            </a:pPr>
            <a:r>
              <a:rPr lang="lv-LV" sz="1600" dirty="0"/>
              <a:t> </a:t>
            </a:r>
            <a:r>
              <a:rPr lang="lv-LV" sz="1600" dirty="0" smtClean="0"/>
              <a:t>      * Uldis – citas līgavainis, </a:t>
            </a:r>
          </a:p>
          <a:p>
            <a:pPr marL="0" indent="0">
              <a:buNone/>
            </a:pPr>
            <a:r>
              <a:rPr lang="lv-LV" sz="1600" dirty="0"/>
              <a:t> </a:t>
            </a:r>
            <a:r>
              <a:rPr lang="lv-LV" sz="1600" dirty="0" smtClean="0"/>
              <a:t>      * pamātes un citu ļaužu nosodījums; </a:t>
            </a:r>
          </a:p>
          <a:p>
            <a:pPr marL="0" indent="0">
              <a:buNone/>
            </a:pPr>
            <a:r>
              <a:rPr lang="lv-LV" sz="1600" dirty="0"/>
              <a:t> </a:t>
            </a:r>
            <a:r>
              <a:rPr lang="lv-LV" sz="1600" dirty="0" smtClean="0"/>
              <a:t>      * bailes nodarīt pāri Zanei un </a:t>
            </a:r>
            <a:r>
              <a:rPr lang="lv-LV" sz="1600" dirty="0" err="1" smtClean="0"/>
              <a:t>Gatiņam</a:t>
            </a:r>
            <a:r>
              <a:rPr lang="lv-LV" sz="1600" dirty="0" smtClean="0"/>
              <a:t>; </a:t>
            </a:r>
          </a:p>
          <a:p>
            <a:pPr marL="0" indent="0">
              <a:buNone/>
            </a:pPr>
            <a:r>
              <a:rPr lang="lv-LV" sz="1600" dirty="0"/>
              <a:t> </a:t>
            </a:r>
            <a:r>
              <a:rPr lang="lv-LV" sz="1600" dirty="0" smtClean="0"/>
              <a:t>      * Baibas un Ulda atšķirīgie  raksturi</a:t>
            </a:r>
          </a:p>
          <a:p>
            <a:pPr marL="0" indent="0">
              <a:buNone/>
            </a:pPr>
            <a:endParaRPr lang="lv-LV" sz="1800" b="1" dirty="0" smtClean="0"/>
          </a:p>
          <a:p>
            <a:pPr marL="0" indent="0">
              <a:buNone/>
            </a:pPr>
            <a:r>
              <a:rPr lang="lv-LV" sz="1900" b="1" dirty="0" smtClean="0"/>
              <a:t>*  Vai ir iespējams būt mīlētam un laimīgam par katru cenu?</a:t>
            </a:r>
          </a:p>
          <a:p>
            <a:pPr marL="0" indent="0">
              <a:buNone/>
            </a:pPr>
            <a:r>
              <a:rPr lang="lv-LV" sz="1800" dirty="0" smtClean="0"/>
              <a:t>	        </a:t>
            </a:r>
            <a:r>
              <a:rPr lang="lv-LV" sz="1600" b="1" dirty="0" smtClean="0">
                <a:solidFill>
                  <a:schemeClr val="accent2">
                    <a:lumMod val="50000"/>
                  </a:schemeClr>
                </a:solidFill>
              </a:rPr>
              <a:t>(ņemot vēlamo ar varu, 	     </a:t>
            </a:r>
            <a:r>
              <a:rPr lang="lv-LV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v-LV" sz="1600" b="1" dirty="0" smtClean="0">
                <a:solidFill>
                  <a:schemeClr val="accent2">
                    <a:lumMod val="50000"/>
                  </a:schemeClr>
                </a:solidFill>
              </a:rPr>
              <a:t>     	         darot nelaimīgus citus)</a:t>
            </a:r>
            <a:endParaRPr lang="lv-LV" sz="1600" b="1" dirty="0" smtClean="0"/>
          </a:p>
          <a:p>
            <a:pPr marL="0" indent="0">
              <a:buNone/>
            </a:pPr>
            <a:r>
              <a:rPr lang="lv-LV" sz="1900" b="1" dirty="0" smtClean="0"/>
              <a:t>*  Kas notiek, kad sastopas vētraina visatļautība un vardarbība ar trauslu sievišķību, maigumu? </a:t>
            </a:r>
            <a:r>
              <a:rPr lang="lv-LV" sz="1600" b="1" dirty="0" smtClean="0">
                <a:solidFill>
                  <a:schemeClr val="accent2">
                    <a:lumMod val="50000"/>
                  </a:schemeClr>
                </a:solidFill>
              </a:rPr>
              <a:t> (dabas paralēle lugā: asais rīta vējš un zaļā egle</a:t>
            </a:r>
            <a:r>
              <a:rPr lang="lv-LV" sz="18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lv-LV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lv-LV" sz="3200" dirty="0">
                <a:solidFill>
                  <a:srgbClr val="002060"/>
                </a:solidFill>
              </a:rPr>
              <a:t>Jauniešu attiecības lugā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lv-LV" sz="3200" b="1" dirty="0"/>
              <a:t>Lugas centrā attiecību trīsstūris, kurā dominē </a:t>
            </a:r>
            <a:r>
              <a:rPr lang="lv-LV" sz="3200" b="1" dirty="0" smtClean="0"/>
              <a:t>Baibas </a:t>
            </a:r>
            <a:r>
              <a:rPr lang="lv-LV" sz="3200" b="1" dirty="0"/>
              <a:t>un Ulda </a:t>
            </a:r>
            <a:r>
              <a:rPr lang="lv-LV" sz="3200" b="1" dirty="0" smtClean="0"/>
              <a:t>attiecību līnija</a:t>
            </a:r>
            <a:endParaRPr lang="lv-LV" sz="3200" b="1" dirty="0"/>
          </a:p>
          <a:p>
            <a:pPr marL="137160" indent="0">
              <a:buNone/>
            </a:pPr>
            <a:r>
              <a:rPr lang="lv-LV" dirty="0"/>
              <a:t>                       </a:t>
            </a:r>
            <a:r>
              <a:rPr lang="lv-LV" dirty="0" smtClean="0"/>
              <a:t>     </a:t>
            </a:r>
            <a:r>
              <a:rPr lang="lv-LV" dirty="0" smtClean="0">
                <a:solidFill>
                  <a:srgbClr val="C00000"/>
                </a:solidFill>
              </a:rPr>
              <a:t>Baiba</a:t>
            </a:r>
            <a:endParaRPr lang="lv-LV" dirty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lv-LV" dirty="0"/>
              <a:t>            </a:t>
            </a:r>
          </a:p>
          <a:p>
            <a:pPr marL="137160" indent="0">
              <a:buNone/>
            </a:pPr>
            <a:r>
              <a:rPr lang="lv-LV" dirty="0"/>
              <a:t>        </a:t>
            </a:r>
            <a:endParaRPr lang="lv-LV" dirty="0" smtClean="0"/>
          </a:p>
          <a:p>
            <a:pPr marL="137160" indent="0">
              <a:buNone/>
            </a:pPr>
            <a:r>
              <a:rPr lang="lv-LV" dirty="0">
                <a:solidFill>
                  <a:srgbClr val="C00000"/>
                </a:solidFill>
              </a:rPr>
              <a:t> </a:t>
            </a:r>
            <a:r>
              <a:rPr lang="lv-LV" dirty="0" smtClean="0">
                <a:solidFill>
                  <a:srgbClr val="C00000"/>
                </a:solidFill>
              </a:rPr>
              <a:t>   </a:t>
            </a:r>
          </a:p>
          <a:p>
            <a:pPr marL="137160" indent="0">
              <a:buNone/>
            </a:pPr>
            <a:r>
              <a:rPr lang="lv-LV" dirty="0">
                <a:solidFill>
                  <a:srgbClr val="C00000"/>
                </a:solidFill>
              </a:rPr>
              <a:t> </a:t>
            </a:r>
            <a:r>
              <a:rPr lang="lv-LV" dirty="0" smtClean="0">
                <a:solidFill>
                  <a:srgbClr val="C00000"/>
                </a:solidFill>
              </a:rPr>
              <a:t>         Uldis</a:t>
            </a:r>
            <a:r>
              <a:rPr lang="lv-LV" dirty="0" smtClean="0"/>
              <a:t>                         </a:t>
            </a:r>
            <a:r>
              <a:rPr lang="lv-LV" dirty="0" smtClean="0">
                <a:solidFill>
                  <a:srgbClr val="C00000"/>
                </a:solidFill>
              </a:rPr>
              <a:t>Zane</a:t>
            </a:r>
            <a:endParaRPr lang="lv-LV" dirty="0"/>
          </a:p>
          <a:p>
            <a:pPr marL="137160" indent="0">
              <a:buNone/>
            </a:pPr>
            <a:endParaRPr lang="lv-LV" dirty="0" smtClean="0"/>
          </a:p>
          <a:p>
            <a:pPr marL="137160" indent="0">
              <a:buNone/>
            </a:pPr>
            <a:r>
              <a:rPr lang="lv-LV" dirty="0" smtClean="0"/>
              <a:t>Šīs </a:t>
            </a:r>
            <a:r>
              <a:rPr lang="lv-LV" dirty="0"/>
              <a:t>attiecības būtiski ietekmē </a:t>
            </a:r>
            <a:endParaRPr lang="lv-LV" dirty="0" smtClean="0"/>
          </a:p>
          <a:p>
            <a:pPr marL="137160" indent="0">
              <a:buNone/>
            </a:pPr>
            <a:r>
              <a:rPr lang="lv-LV" dirty="0" smtClean="0"/>
              <a:t>	</a:t>
            </a:r>
            <a:r>
              <a:rPr lang="lv-LV" b="1" dirty="0" smtClean="0"/>
              <a:t>emocionālie </a:t>
            </a:r>
            <a:r>
              <a:rPr lang="lv-LV" b="1" dirty="0"/>
              <a:t>faktori </a:t>
            </a:r>
            <a:r>
              <a:rPr lang="lv-LV" dirty="0"/>
              <a:t>(mīl-nemīl),  </a:t>
            </a:r>
            <a:endParaRPr lang="lv-LV" dirty="0" smtClean="0"/>
          </a:p>
          <a:p>
            <a:pPr marL="137160" indent="0">
              <a:buNone/>
            </a:pPr>
            <a:r>
              <a:rPr lang="lv-LV" dirty="0" smtClean="0"/>
              <a:t>	</a:t>
            </a:r>
            <a:r>
              <a:rPr lang="lv-LV" b="1" dirty="0" smtClean="0"/>
              <a:t>psiholoģiskie </a:t>
            </a:r>
            <a:r>
              <a:rPr lang="lv-LV" b="1" dirty="0"/>
              <a:t>faktori </a:t>
            </a:r>
            <a:r>
              <a:rPr lang="lv-LV" dirty="0"/>
              <a:t>(varoņu raksturi), </a:t>
            </a:r>
            <a:endParaRPr lang="lv-LV" dirty="0" smtClean="0"/>
          </a:p>
          <a:p>
            <a:pPr marL="137160" indent="0">
              <a:buNone/>
            </a:pPr>
            <a:r>
              <a:rPr lang="lv-LV" dirty="0" smtClean="0"/>
              <a:t>	</a:t>
            </a:r>
            <a:r>
              <a:rPr lang="lv-LV" b="1" dirty="0" smtClean="0"/>
              <a:t>ārējie </a:t>
            </a:r>
            <a:r>
              <a:rPr lang="lv-LV" b="1" dirty="0"/>
              <a:t>apstākļi</a:t>
            </a:r>
            <a:r>
              <a:rPr lang="lv-LV" dirty="0"/>
              <a:t>: varoņu sociālais statuss (</a:t>
            </a:r>
            <a:r>
              <a:rPr lang="lv-LV" dirty="0" smtClean="0"/>
              <a:t>piederība </a:t>
            </a:r>
            <a:r>
              <a:rPr lang="lv-LV" dirty="0"/>
              <a:t>pie kalpu vai </a:t>
            </a:r>
            <a:r>
              <a:rPr lang="lv-LV" dirty="0" smtClean="0"/>
              <a:t>		           saimnieku </a:t>
            </a:r>
            <a:r>
              <a:rPr lang="lv-LV" dirty="0"/>
              <a:t>kārtas), </a:t>
            </a:r>
            <a:endParaRPr lang="lv-LV" dirty="0" smtClean="0"/>
          </a:p>
          <a:p>
            <a:pPr marL="137160" indent="0">
              <a:buNone/>
            </a:pPr>
            <a:r>
              <a:rPr lang="lv-LV" dirty="0"/>
              <a:t> </a:t>
            </a:r>
            <a:r>
              <a:rPr lang="lv-LV" dirty="0" smtClean="0"/>
              <a:t>                                        ģimenes </a:t>
            </a:r>
            <a:r>
              <a:rPr lang="lv-LV" dirty="0"/>
              <a:t>attiecības (mātes meita un bārenīte</a:t>
            </a:r>
            <a:r>
              <a:rPr lang="lv-LV" dirty="0" smtClean="0"/>
              <a:t>),</a:t>
            </a:r>
          </a:p>
          <a:p>
            <a:pPr marL="137160" indent="0">
              <a:buNone/>
            </a:pPr>
            <a:r>
              <a:rPr lang="lv-LV" dirty="0"/>
              <a:t> </a:t>
            </a:r>
            <a:r>
              <a:rPr lang="lv-LV" dirty="0" smtClean="0"/>
              <a:t>                                        apkārtējās </a:t>
            </a:r>
            <a:r>
              <a:rPr lang="lv-LV" dirty="0"/>
              <a:t>sabiedrības viedoklis.</a:t>
            </a:r>
          </a:p>
          <a:p>
            <a:pPr marL="137160" indent="0">
              <a:buNone/>
            </a:pPr>
            <a:endParaRPr lang="lv-LV" dirty="0" smtClean="0"/>
          </a:p>
          <a:p>
            <a:pPr marL="137160" indent="0">
              <a:buNone/>
            </a:pPr>
            <a:r>
              <a:rPr lang="lv-LV" dirty="0" smtClean="0"/>
              <a:t>Paralēli attiecību trīsstūrim veidota </a:t>
            </a:r>
          </a:p>
          <a:p>
            <a:pPr marL="137160" indent="0">
              <a:buNone/>
            </a:pPr>
            <a:r>
              <a:rPr lang="lv-LV" dirty="0" smtClean="0"/>
              <a:t>Baibas </a:t>
            </a:r>
            <a:r>
              <a:rPr lang="lv-LV" dirty="0"/>
              <a:t>un </a:t>
            </a:r>
            <a:r>
              <a:rPr lang="lv-LV" dirty="0" err="1"/>
              <a:t>Gatiņa</a:t>
            </a:r>
            <a:r>
              <a:rPr lang="lv-LV" dirty="0"/>
              <a:t>, kā arī Didža un Andas attiecību līnija.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51720" y="220486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30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lv-LV" sz="2800" dirty="0" smtClean="0"/>
              <a:t>Jauniešu attiecības : </a:t>
            </a:r>
            <a:br>
              <a:rPr lang="lv-LV" sz="2800" dirty="0" smtClean="0"/>
            </a:br>
            <a:r>
              <a:rPr lang="lv-LV" sz="2800" dirty="0" smtClean="0">
                <a:solidFill>
                  <a:schemeClr val="accent2">
                    <a:lumMod val="50000"/>
                  </a:schemeClr>
                </a:solidFill>
              </a:rPr>
              <a:t>Zane un Uldis</a:t>
            </a:r>
            <a:endParaRPr lang="lv-LV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8" y="1628800"/>
            <a:ext cx="4446674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244280" cy="5793507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lv-LV" sz="1900" dirty="0" smtClean="0"/>
              <a:t>Zane: «Te es esmu, mīļo Uldi;</a:t>
            </a:r>
          </a:p>
          <a:p>
            <a:pPr marL="137160" indent="0">
              <a:buNone/>
            </a:pPr>
            <a:r>
              <a:rPr lang="lv-LV" sz="1900" dirty="0" smtClean="0"/>
              <a:t>	Meklējot tu neredz’ manis.</a:t>
            </a:r>
          </a:p>
          <a:p>
            <a:pPr marL="137160" indent="0">
              <a:buNone/>
            </a:pPr>
            <a:r>
              <a:rPr lang="lv-LV" sz="1900" dirty="0" smtClean="0"/>
              <a:t>	Lūk, es vēl tev esmu laba,</a:t>
            </a:r>
          </a:p>
          <a:p>
            <a:pPr marL="137160" indent="0">
              <a:buNone/>
            </a:pPr>
            <a:r>
              <a:rPr lang="lv-LV" sz="1900" dirty="0" smtClean="0"/>
              <a:t>	Pati es pie tevis nāku,</a:t>
            </a:r>
          </a:p>
          <a:p>
            <a:pPr marL="137160" indent="0">
              <a:buNone/>
            </a:pPr>
            <a:r>
              <a:rPr lang="lv-LV" sz="1900" dirty="0" smtClean="0"/>
              <a:t>	Prātā senās, labās dienas,</a:t>
            </a:r>
          </a:p>
          <a:p>
            <a:pPr marL="137160" indent="0">
              <a:buNone/>
            </a:pPr>
            <a:r>
              <a:rPr lang="lv-LV" sz="1900" dirty="0" smtClean="0"/>
              <a:t>	Šo ļauno nepieminu.»</a:t>
            </a:r>
          </a:p>
          <a:p>
            <a:pPr marL="137160" indent="0">
              <a:buNone/>
            </a:pPr>
            <a:endParaRPr lang="lv-LV" sz="1900" dirty="0" smtClean="0"/>
          </a:p>
          <a:p>
            <a:pPr marL="137160" indent="0">
              <a:buNone/>
            </a:pPr>
            <a:r>
              <a:rPr lang="lv-LV" sz="1900" dirty="0" smtClean="0"/>
              <a:t>Uldis: «Zanīt, mīļo, nenāc šurp!</a:t>
            </a:r>
          </a:p>
          <a:p>
            <a:pPr marL="137160" indent="0">
              <a:buNone/>
            </a:pPr>
            <a:r>
              <a:rPr lang="lv-LV" sz="1900" dirty="0"/>
              <a:t>	</a:t>
            </a:r>
            <a:r>
              <a:rPr lang="lv-LV" sz="1900" dirty="0" smtClean="0"/>
              <a:t>nav man prātā senās dienas.</a:t>
            </a:r>
          </a:p>
          <a:p>
            <a:pPr marL="137160" indent="0">
              <a:buNone/>
            </a:pPr>
            <a:r>
              <a:rPr lang="lv-LV" sz="1900" dirty="0"/>
              <a:t>	</a:t>
            </a:r>
            <a:r>
              <a:rPr lang="lv-LV" sz="1900" dirty="0" smtClean="0"/>
              <a:t>Visas dzēsa viena šī.»</a:t>
            </a:r>
            <a:endParaRPr lang="lv-LV" sz="1900" dirty="0"/>
          </a:p>
          <a:p>
            <a:pPr marL="137160" indent="0">
              <a:buNone/>
            </a:pPr>
            <a:r>
              <a:rPr lang="lv-LV" sz="1900" dirty="0" smtClean="0"/>
              <a:t>..</a:t>
            </a:r>
            <a:endParaRPr lang="lv-LV" sz="1900" dirty="0"/>
          </a:p>
          <a:p>
            <a:pPr marL="137160" indent="0">
              <a:buNone/>
            </a:pPr>
            <a:endParaRPr lang="lv-LV" sz="1900" dirty="0" smtClean="0"/>
          </a:p>
          <a:p>
            <a:pPr marL="137160" indent="0">
              <a:buNone/>
            </a:pPr>
            <a:r>
              <a:rPr lang="lv-LV" sz="1900" dirty="0" smtClean="0"/>
              <a:t>Zane:  «To tu, tautiet, nožēlosi;</a:t>
            </a:r>
          </a:p>
          <a:p>
            <a:pPr marL="137160" indent="0">
              <a:buNone/>
            </a:pPr>
            <a:r>
              <a:rPr lang="lv-LV" sz="1900" dirty="0" smtClean="0"/>
              <a:t>	Pāri ies tev tavas acis,</a:t>
            </a:r>
          </a:p>
          <a:p>
            <a:pPr marL="137160" indent="0">
              <a:buNone/>
            </a:pPr>
            <a:r>
              <a:rPr lang="lv-LV" sz="1900" dirty="0" smtClean="0"/>
              <a:t>	Pāri plūdīs asarām:</a:t>
            </a:r>
          </a:p>
          <a:p>
            <a:pPr marL="137160" indent="0">
              <a:buNone/>
            </a:pPr>
            <a:r>
              <a:rPr lang="lv-LV" sz="1900" dirty="0" smtClean="0"/>
              <a:t>	Kā tu manis neredzēji,</a:t>
            </a:r>
          </a:p>
          <a:p>
            <a:pPr marL="137160" indent="0">
              <a:buNone/>
            </a:pPr>
            <a:r>
              <a:rPr lang="lv-LV" sz="1900" dirty="0" smtClean="0"/>
              <a:t>	Tā tu viņas neredzēsi</a:t>
            </a:r>
          </a:p>
          <a:p>
            <a:pPr marL="137160" indent="0">
              <a:buNone/>
            </a:pPr>
            <a:r>
              <a:rPr lang="lv-LV" sz="1900" dirty="0" smtClean="0"/>
              <a:t>	I ne naktis, i ne dienas!»</a:t>
            </a:r>
          </a:p>
          <a:p>
            <a:pPr marL="137160" indent="0">
              <a:buNone/>
            </a:pPr>
            <a:r>
              <a:rPr lang="lv-LV" sz="1400" dirty="0" smtClean="0"/>
              <a:t>                                                                       (IV </a:t>
            </a:r>
            <a:r>
              <a:rPr lang="lv-LV" sz="1400" dirty="0" err="1" smtClean="0"/>
              <a:t>cēl</a:t>
            </a:r>
            <a:r>
              <a:rPr lang="lv-LV" sz="1400" dirty="0" smtClean="0"/>
              <a:t>.)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409649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lv-LV" sz="2800" dirty="0" smtClean="0"/>
              <a:t>Jauniešu attiecības: </a:t>
            </a:r>
            <a:r>
              <a:rPr lang="lv-LV" sz="2800" dirty="0" err="1" smtClean="0">
                <a:solidFill>
                  <a:schemeClr val="accent2">
                    <a:lumMod val="50000"/>
                  </a:schemeClr>
                </a:solidFill>
              </a:rPr>
              <a:t>Gatiņš</a:t>
            </a:r>
            <a:r>
              <a:rPr lang="lv-LV" sz="2800" dirty="0" smtClean="0">
                <a:solidFill>
                  <a:schemeClr val="accent2">
                    <a:lumMod val="50000"/>
                  </a:schemeClr>
                </a:solidFill>
              </a:rPr>
              <a:t> un Barba</a:t>
            </a:r>
            <a:endParaRPr lang="lv-LV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v-LV" sz="2000" dirty="0" smtClean="0"/>
              <a:t>«Tikai redzēt tavas acis,</a:t>
            </a:r>
          </a:p>
          <a:p>
            <a:pPr marL="137160" indent="0">
              <a:buNone/>
            </a:pPr>
            <a:r>
              <a:rPr lang="lv-LV" sz="2000" dirty="0" smtClean="0"/>
              <a:t>Tikai dzirdēt tavu balsi,</a:t>
            </a:r>
          </a:p>
          <a:p>
            <a:pPr marL="137160" indent="0">
              <a:buNone/>
            </a:pPr>
            <a:r>
              <a:rPr lang="lv-LV" sz="2000" dirty="0" err="1" smtClean="0"/>
              <a:t>Ta</a:t>
            </a:r>
            <a:r>
              <a:rPr lang="lv-LV" sz="2000" dirty="0" smtClean="0"/>
              <a:t>’ man pietiek visam mūžam.</a:t>
            </a:r>
          </a:p>
          <a:p>
            <a:pPr marL="137160" indent="0">
              <a:buNone/>
            </a:pPr>
            <a:r>
              <a:rPr lang="lv-LV" sz="2000" dirty="0" smtClean="0"/>
              <a:t>Tevi gribēja man atņemt,</a:t>
            </a:r>
          </a:p>
          <a:p>
            <a:pPr marL="137160" indent="0">
              <a:buNone/>
            </a:pPr>
            <a:r>
              <a:rPr lang="lv-LV" sz="2000" dirty="0" smtClean="0"/>
              <a:t>Vējš no </a:t>
            </a:r>
            <a:r>
              <a:rPr lang="lv-LV" sz="2000" dirty="0" err="1"/>
              <a:t>D</a:t>
            </a:r>
            <a:r>
              <a:rPr lang="lv-LV" sz="2000" dirty="0" err="1" smtClean="0"/>
              <a:t>augavpuses</a:t>
            </a:r>
            <a:r>
              <a:rPr lang="lv-LV" sz="2000" dirty="0" smtClean="0"/>
              <a:t> pūta.</a:t>
            </a:r>
          </a:p>
          <a:p>
            <a:pPr marL="137160" indent="0">
              <a:buNone/>
            </a:pPr>
            <a:r>
              <a:rPr lang="lv-LV" sz="2000" dirty="0" smtClean="0"/>
              <a:t>..</a:t>
            </a:r>
          </a:p>
          <a:p>
            <a:pPr marL="137160" indent="0">
              <a:buNone/>
            </a:pPr>
            <a:r>
              <a:rPr lang="lv-LV" sz="2000" dirty="0" smtClean="0"/>
              <a:t>Bēdz no vēja lauzējiņa.»</a:t>
            </a:r>
          </a:p>
          <a:p>
            <a:pPr marL="137160" indent="0">
              <a:buNone/>
            </a:pPr>
            <a:r>
              <a:rPr lang="lv-LV" sz="2000" dirty="0"/>
              <a:t> </a:t>
            </a:r>
            <a:r>
              <a:rPr lang="lv-LV" sz="2000" dirty="0" smtClean="0"/>
              <a:t>                      </a:t>
            </a:r>
            <a:r>
              <a:rPr lang="lv-LV" sz="1400" dirty="0" smtClean="0"/>
              <a:t>(</a:t>
            </a:r>
            <a:r>
              <a:rPr lang="lv-LV" sz="1400" dirty="0" err="1" smtClean="0"/>
              <a:t>Gatiņš</a:t>
            </a:r>
            <a:r>
              <a:rPr lang="lv-LV" sz="1400" dirty="0" smtClean="0"/>
              <a:t> Barbai, III </a:t>
            </a:r>
            <a:r>
              <a:rPr lang="lv-LV" sz="1400" dirty="0" err="1" smtClean="0"/>
              <a:t>cēl</a:t>
            </a:r>
            <a:r>
              <a:rPr lang="lv-LV" sz="1400" dirty="0" smtClean="0"/>
              <a:t>.)</a:t>
            </a:r>
          </a:p>
          <a:p>
            <a:pPr marL="137160" indent="0">
              <a:buNone/>
            </a:pPr>
            <a:endParaRPr lang="lv-LV" sz="1400" dirty="0"/>
          </a:p>
          <a:p>
            <a:pPr marL="137160" indent="0">
              <a:buNone/>
            </a:pPr>
            <a:endParaRPr lang="lv-LV" sz="2000" dirty="0" smtClean="0"/>
          </a:p>
          <a:p>
            <a:pPr marL="137160" indent="0">
              <a:buNone/>
            </a:pPr>
            <a:r>
              <a:rPr lang="lv-LV" sz="2000" dirty="0" smtClean="0"/>
              <a:t>«Kā lai bēg pretī vējam?»</a:t>
            </a:r>
          </a:p>
          <a:p>
            <a:pPr marL="137160" indent="0">
              <a:buNone/>
            </a:pPr>
            <a:r>
              <a:rPr lang="lv-LV" sz="1400" dirty="0"/>
              <a:t> </a:t>
            </a:r>
            <a:r>
              <a:rPr lang="lv-LV" sz="1400" dirty="0" smtClean="0"/>
              <a:t>                                (</a:t>
            </a:r>
            <a:r>
              <a:rPr lang="lv-LV" sz="1400" dirty="0"/>
              <a:t>B</a:t>
            </a:r>
            <a:r>
              <a:rPr lang="lv-LV" sz="1400" dirty="0" smtClean="0"/>
              <a:t>arba </a:t>
            </a:r>
            <a:r>
              <a:rPr lang="lv-LV" sz="1400" dirty="0" err="1" smtClean="0"/>
              <a:t>Gatiņam</a:t>
            </a:r>
            <a:r>
              <a:rPr lang="lv-LV" sz="1400" dirty="0" smtClean="0"/>
              <a:t>, III </a:t>
            </a:r>
            <a:r>
              <a:rPr lang="lv-LV" sz="1400" dirty="0" err="1" smtClean="0"/>
              <a:t>cēl</a:t>
            </a:r>
            <a:r>
              <a:rPr lang="lv-LV" sz="1400" dirty="0" smtClean="0"/>
              <a:t>.)</a:t>
            </a:r>
            <a:endParaRPr lang="lv-LV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111296" cy="5472608"/>
          </a:xfrm>
        </p:spPr>
      </p:pic>
    </p:spTree>
    <p:extLst>
      <p:ext uri="{BB962C8B-B14F-4D97-AF65-F5344CB8AC3E}">
        <p14:creationId xmlns:p14="http://schemas.microsoft.com/office/powerpoint/2010/main" val="145079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35670"/>
          </a:xfrm>
        </p:spPr>
        <p:txBody>
          <a:bodyPr>
            <a:normAutofit/>
          </a:bodyPr>
          <a:lstStyle/>
          <a:p>
            <a:r>
              <a:rPr lang="lv-LV" sz="2800" dirty="0" smtClean="0">
                <a:solidFill>
                  <a:schemeClr val="accent2">
                    <a:lumMod val="50000"/>
                  </a:schemeClr>
                </a:solidFill>
              </a:rPr>
              <a:t>Audžumātes un </a:t>
            </a:r>
            <a:r>
              <a:rPr lang="lv-LV" sz="2800" dirty="0" err="1" smtClean="0">
                <a:solidFill>
                  <a:schemeClr val="accent2">
                    <a:lumMod val="50000"/>
                  </a:schemeClr>
                </a:solidFill>
              </a:rPr>
              <a:t>Ortas</a:t>
            </a:r>
            <a:r>
              <a:rPr lang="lv-LV" sz="2800" dirty="0" smtClean="0">
                <a:solidFill>
                  <a:schemeClr val="accent2">
                    <a:lumMod val="50000"/>
                  </a:schemeClr>
                </a:solidFill>
              </a:rPr>
              <a:t> attieksme pret  Barbu</a:t>
            </a:r>
            <a:endParaRPr lang="lv-LV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1305271"/>
          </a:xfrm>
        </p:spPr>
        <p:txBody>
          <a:bodyPr>
            <a:noAutofit/>
          </a:bodyPr>
          <a:lstStyle/>
          <a:p>
            <a:r>
              <a:rPr lang="lv-LV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«Tu netikle, paklīdene!</a:t>
            </a:r>
          </a:p>
          <a:p>
            <a:r>
              <a:rPr lang="lv-LV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Trejdeviņu deviņiem</a:t>
            </a:r>
          </a:p>
          <a:p>
            <a:r>
              <a:rPr lang="lv-LV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Šķērsu lāstiem nolādēšu,</a:t>
            </a:r>
          </a:p>
          <a:p>
            <a:r>
              <a:rPr lang="lv-LV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Nokritīsi, nometīšu – </a:t>
            </a:r>
          </a:p>
          <a:p>
            <a:r>
              <a:rPr lang="lv-LV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 ne vilks neēdīs!»       </a:t>
            </a:r>
            <a:r>
              <a:rPr lang="lv-LV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(Māte, </a:t>
            </a:r>
            <a:r>
              <a:rPr lang="lv-LV" sz="1000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iV</a:t>
            </a:r>
            <a:r>
              <a:rPr lang="lv-LV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lv-LV" sz="1000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cēl</a:t>
            </a:r>
            <a:r>
              <a:rPr lang="lv-LV" sz="1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.)</a:t>
            </a:r>
            <a:endParaRPr lang="lv-LV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60032" y="980728"/>
            <a:ext cx="3826768" cy="1305271"/>
          </a:xfrm>
        </p:spPr>
        <p:txBody>
          <a:bodyPr>
            <a:normAutofit/>
          </a:bodyPr>
          <a:lstStyle/>
          <a:p>
            <a:r>
              <a:rPr lang="lv-LV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«Nebēdz, Baibiņ, nebaidies!</a:t>
            </a:r>
          </a:p>
          <a:p>
            <a:r>
              <a:rPr lang="lv-LV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Savai laimei neizbēgsi.</a:t>
            </a:r>
          </a:p>
          <a:p>
            <a:r>
              <a:rPr lang="lv-LV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Lai Laimiņa iet pa priekšu,</a:t>
            </a:r>
          </a:p>
          <a:p>
            <a:r>
              <a:rPr lang="lv-LV" sz="1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Rokā nes uguntiņu.»     </a:t>
            </a:r>
            <a:r>
              <a:rPr lang="lv-LV" sz="1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lv-LV" sz="1000" dirty="0" err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Orta</a:t>
            </a:r>
            <a:r>
              <a:rPr lang="lv-LV" sz="1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IV </a:t>
            </a:r>
            <a:r>
              <a:rPr lang="lv-LV" sz="1000" dirty="0" err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cēl</a:t>
            </a:r>
            <a:r>
              <a:rPr lang="lv-LV" sz="1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.)</a:t>
            </a:r>
            <a:endParaRPr lang="lv-LV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2772308" cy="396044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62200"/>
            <a:ext cx="3073719" cy="4097226"/>
          </a:xfrm>
        </p:spPr>
      </p:pic>
    </p:spTree>
    <p:extLst>
      <p:ext uri="{BB962C8B-B14F-4D97-AF65-F5344CB8AC3E}">
        <p14:creationId xmlns:p14="http://schemas.microsoft.com/office/powerpoint/2010/main" val="19023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lv-LV" sz="3200" dirty="0"/>
              <a:t>Jauniešu attiecības:</a:t>
            </a:r>
            <a:r>
              <a:rPr lang="lv-LV" sz="3200" dirty="0" smtClean="0"/>
              <a:t> </a:t>
            </a:r>
            <a:r>
              <a:rPr lang="lv-LV" sz="3200" dirty="0" smtClean="0">
                <a:solidFill>
                  <a:schemeClr val="accent2">
                    <a:lumMod val="50000"/>
                  </a:schemeClr>
                </a:solidFill>
              </a:rPr>
              <a:t>Barba un Uldis</a:t>
            </a:r>
            <a:endParaRPr lang="lv-LV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7" y="1268760"/>
            <a:ext cx="3835425" cy="51125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lv-LV" sz="1800" b="1" dirty="0" smtClean="0">
              <a:latin typeface="+mj-lt"/>
              <a:ea typeface="Microsoft JhengHei" panose="020B0604030504040204" pitchFamily="34" charset="-120"/>
            </a:endParaRPr>
          </a:p>
          <a:p>
            <a:pPr marL="137160" indent="0">
              <a:buNone/>
            </a:pPr>
            <a:r>
              <a:rPr lang="lv-LV" sz="1800" dirty="0" smtClean="0">
                <a:latin typeface="+mj-lt"/>
                <a:ea typeface="Microsoft JhengHei" panose="020B0604030504040204" pitchFamily="34" charset="-120"/>
              </a:rPr>
              <a:t>«Pats precēju līgaviņu,</a:t>
            </a:r>
          </a:p>
          <a:p>
            <a:pPr marL="137160" indent="0">
              <a:buNone/>
            </a:pPr>
            <a:r>
              <a:rPr lang="lv-LV" sz="1800" dirty="0" smtClean="0">
                <a:latin typeface="+mj-lt"/>
                <a:ea typeface="Microsoft JhengHei" panose="020B0604030504040204" pitchFamily="34" charset="-120"/>
              </a:rPr>
              <a:t>Tēvam, mātei nezinot.»</a:t>
            </a:r>
          </a:p>
          <a:p>
            <a:pPr marL="137160" indent="0">
              <a:buNone/>
            </a:pPr>
            <a:r>
              <a:rPr lang="lv-LV" sz="18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lv-LV" sz="1800" dirty="0" smtClean="0">
                <a:latin typeface="+mj-lt"/>
                <a:ea typeface="Microsoft JhengHei" panose="020B0604030504040204" pitchFamily="34" charset="-120"/>
              </a:rPr>
              <a:t>                            </a:t>
            </a:r>
            <a:r>
              <a:rPr lang="lv-LV" sz="1400" dirty="0" smtClean="0">
                <a:latin typeface="+mj-lt"/>
                <a:ea typeface="Microsoft JhengHei" panose="020B0604030504040204" pitchFamily="34" charset="-120"/>
              </a:rPr>
              <a:t>(Uldis IV </a:t>
            </a:r>
            <a:r>
              <a:rPr lang="lv-LV" sz="1400" dirty="0" err="1" smtClean="0">
                <a:latin typeface="+mj-lt"/>
                <a:ea typeface="Microsoft JhengHei" panose="020B0604030504040204" pitchFamily="34" charset="-120"/>
              </a:rPr>
              <a:t>cēl</a:t>
            </a:r>
            <a:r>
              <a:rPr lang="lv-LV" sz="1400" dirty="0" smtClean="0">
                <a:latin typeface="+mj-lt"/>
                <a:ea typeface="Microsoft JhengHei" panose="020B0604030504040204" pitchFamily="34" charset="-120"/>
              </a:rPr>
              <a:t>.)</a:t>
            </a:r>
          </a:p>
          <a:p>
            <a:pPr marL="137160" indent="0">
              <a:buNone/>
            </a:pPr>
            <a:endParaRPr lang="lv-LV" sz="1800" dirty="0">
              <a:latin typeface="+mj-lt"/>
              <a:ea typeface="Microsoft JhengHei" panose="020B0604030504040204" pitchFamily="34" charset="-120"/>
            </a:endParaRPr>
          </a:p>
          <a:p>
            <a:pPr marL="137160" indent="0">
              <a:buNone/>
            </a:pPr>
            <a:r>
              <a:rPr lang="lv-LV" sz="1800" dirty="0" smtClean="0">
                <a:latin typeface="+mj-lt"/>
                <a:ea typeface="Microsoft JhengHei" panose="020B0604030504040204" pitchFamily="34" charset="-120"/>
              </a:rPr>
              <a:t>«</a:t>
            </a:r>
            <a:r>
              <a:rPr lang="lv-LV" sz="1800" dirty="0">
                <a:latin typeface="+mj-lt"/>
                <a:ea typeface="Microsoft JhengHei" panose="020B0604030504040204" pitchFamily="34" charset="-120"/>
              </a:rPr>
              <a:t>Es nevaru tava būt:</a:t>
            </a:r>
          </a:p>
          <a:p>
            <a:pPr marL="137160" indent="0">
              <a:buNone/>
            </a:pPr>
            <a:r>
              <a:rPr lang="lv-LV" sz="1800" dirty="0">
                <a:latin typeface="+mj-lt"/>
                <a:ea typeface="Microsoft JhengHei" panose="020B0604030504040204" pitchFamily="34" charset="-120"/>
              </a:rPr>
              <a:t>Manis dēļ, tevis dēļ</a:t>
            </a:r>
          </a:p>
          <a:p>
            <a:pPr marL="137160" indent="0">
              <a:buNone/>
            </a:pPr>
            <a:r>
              <a:rPr lang="lv-LV" sz="1800" dirty="0">
                <a:latin typeface="+mj-lt"/>
                <a:ea typeface="Microsoft JhengHei" panose="020B0604030504040204" pitchFamily="34" charset="-120"/>
              </a:rPr>
              <a:t>Trejas dzīves neziņā</a:t>
            </a:r>
            <a:r>
              <a:rPr lang="lv-LV" sz="1800" dirty="0" smtClean="0">
                <a:latin typeface="+mj-lt"/>
                <a:ea typeface="Microsoft JhengHei" panose="020B0604030504040204" pitchFamily="34" charset="-120"/>
              </a:rPr>
              <a:t>.»        </a:t>
            </a:r>
          </a:p>
          <a:p>
            <a:pPr marL="137160" indent="0">
              <a:buNone/>
            </a:pPr>
            <a:r>
              <a:rPr lang="lv-LV" sz="1800" dirty="0" smtClean="0">
                <a:latin typeface="+mj-lt"/>
                <a:ea typeface="Microsoft JhengHei" panose="020B0604030504040204" pitchFamily="34" charset="-120"/>
              </a:rPr>
              <a:t>                           </a:t>
            </a:r>
            <a:r>
              <a:rPr lang="lv-LV" sz="1400" dirty="0" smtClean="0">
                <a:latin typeface="+mj-lt"/>
                <a:ea typeface="Microsoft JhengHei" panose="020B0604030504040204" pitchFamily="34" charset="-120"/>
              </a:rPr>
              <a:t>(Barba</a:t>
            </a:r>
            <a:r>
              <a:rPr lang="lv-LV" sz="1400" dirty="0">
                <a:latin typeface="+mj-lt"/>
                <a:ea typeface="Microsoft JhengHei" panose="020B0604030504040204" pitchFamily="34" charset="-120"/>
              </a:rPr>
              <a:t>, </a:t>
            </a:r>
            <a:r>
              <a:rPr lang="lv-LV" sz="1400" dirty="0" smtClean="0">
                <a:latin typeface="+mj-lt"/>
                <a:ea typeface="Microsoft JhengHei" panose="020B0604030504040204" pitchFamily="34" charset="-120"/>
              </a:rPr>
              <a:t>IV </a:t>
            </a:r>
            <a:r>
              <a:rPr lang="lv-LV" sz="1400" dirty="0" err="1">
                <a:latin typeface="+mj-lt"/>
                <a:ea typeface="Microsoft JhengHei" panose="020B0604030504040204" pitchFamily="34" charset="-120"/>
              </a:rPr>
              <a:t>cēl</a:t>
            </a:r>
            <a:r>
              <a:rPr lang="lv-LV" sz="1400" dirty="0" smtClean="0">
                <a:latin typeface="+mj-lt"/>
                <a:ea typeface="Microsoft JhengHei" panose="020B0604030504040204" pitchFamily="34" charset="-120"/>
              </a:rPr>
              <a:t>.)</a:t>
            </a:r>
          </a:p>
          <a:p>
            <a:pPr marL="137160" indent="0">
              <a:buNone/>
            </a:pPr>
            <a:endParaRPr lang="lv-LV" sz="1400" dirty="0">
              <a:latin typeface="+mj-lt"/>
              <a:ea typeface="Microsoft JhengHei" panose="020B0604030504040204" pitchFamily="34" charset="-120"/>
            </a:endParaRPr>
          </a:p>
          <a:p>
            <a:pPr marL="137160" indent="0">
              <a:buNone/>
            </a:pPr>
            <a:endParaRPr lang="lv-LV" sz="1800" dirty="0" smtClean="0">
              <a:latin typeface="+mj-lt"/>
              <a:ea typeface="Microsoft JhengHei" panose="020B0604030504040204" pitchFamily="34" charset="-120"/>
            </a:endParaRPr>
          </a:p>
          <a:p>
            <a:pPr marL="137160" indent="0">
              <a:buNone/>
            </a:pPr>
            <a:endParaRPr lang="lv-LV" sz="1800" dirty="0" smtClean="0">
              <a:latin typeface="+mj-lt"/>
              <a:ea typeface="Microsoft JhengHei" panose="020B0604030504040204" pitchFamily="34" charset="-120"/>
            </a:endParaRPr>
          </a:p>
          <a:p>
            <a:pPr marL="137160" indent="0">
              <a:buNone/>
            </a:pPr>
            <a:r>
              <a:rPr lang="lv-LV" sz="1800" dirty="0" smtClean="0">
                <a:latin typeface="+mj-lt"/>
                <a:ea typeface="Microsoft JhengHei" panose="020B0604030504040204" pitchFamily="34" charset="-120"/>
              </a:rPr>
              <a:t>«Lūk, es arī ņemšu savu,</a:t>
            </a:r>
          </a:p>
          <a:p>
            <a:pPr marL="137160" indent="0">
              <a:buNone/>
            </a:pPr>
            <a:r>
              <a:rPr lang="lv-LV" sz="1800" dirty="0" smtClean="0">
                <a:latin typeface="+mj-lt"/>
                <a:ea typeface="Microsoft JhengHei" panose="020B0604030504040204" pitchFamily="34" charset="-120"/>
              </a:rPr>
              <a:t>Manu daļu šai dzīvē:</a:t>
            </a:r>
          </a:p>
          <a:p>
            <a:pPr marL="137160" indent="0">
              <a:buNone/>
            </a:pPr>
            <a:r>
              <a:rPr lang="lv-LV" sz="1800" dirty="0" smtClean="0">
                <a:latin typeface="+mj-lt"/>
                <a:ea typeface="Microsoft JhengHei" panose="020B0604030504040204" pitchFamily="34" charset="-120"/>
              </a:rPr>
              <a:t>Mans tu paliec – neatdodu.</a:t>
            </a:r>
          </a:p>
          <a:p>
            <a:pPr marL="137160" indent="0">
              <a:buNone/>
            </a:pPr>
            <a:r>
              <a:rPr lang="lv-LV" sz="1800" dirty="0" smtClean="0">
                <a:latin typeface="+mj-lt"/>
                <a:ea typeface="Microsoft JhengHei" panose="020B0604030504040204" pitchFamily="34" charset="-120"/>
              </a:rPr>
              <a:t>.. »</a:t>
            </a:r>
          </a:p>
          <a:p>
            <a:pPr marL="137160" indent="0">
              <a:buNone/>
            </a:pPr>
            <a:r>
              <a:rPr lang="lv-LV" sz="18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lv-LV" sz="1800" dirty="0" smtClean="0">
                <a:latin typeface="+mj-lt"/>
                <a:ea typeface="Microsoft JhengHei" panose="020B0604030504040204" pitchFamily="34" charset="-120"/>
              </a:rPr>
              <a:t>                            </a:t>
            </a:r>
            <a:r>
              <a:rPr lang="lv-LV" sz="1400" dirty="0">
                <a:ea typeface="Microsoft JhengHei" panose="020B0604030504040204" pitchFamily="34" charset="-120"/>
              </a:rPr>
              <a:t>(Barba, </a:t>
            </a:r>
            <a:r>
              <a:rPr lang="lv-LV" sz="1400" dirty="0" smtClean="0">
                <a:ea typeface="Microsoft JhengHei" panose="020B0604030504040204" pitchFamily="34" charset="-120"/>
              </a:rPr>
              <a:t>V </a:t>
            </a:r>
            <a:r>
              <a:rPr lang="lv-LV" sz="1400" dirty="0" err="1">
                <a:ea typeface="Microsoft JhengHei" panose="020B0604030504040204" pitchFamily="34" charset="-120"/>
              </a:rPr>
              <a:t>cēl</a:t>
            </a:r>
            <a:r>
              <a:rPr lang="lv-LV" sz="1400" dirty="0">
                <a:ea typeface="Microsoft JhengHei" panose="020B0604030504040204" pitchFamily="34" charset="-120"/>
              </a:rPr>
              <a:t>.)</a:t>
            </a:r>
          </a:p>
          <a:p>
            <a:pPr marL="137160" indent="0">
              <a:buNone/>
            </a:pPr>
            <a:endParaRPr lang="lv-LV" sz="1800" dirty="0">
              <a:latin typeface="+mj-lt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342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Lugas galveno problēmu risinājums</a:t>
            </a:r>
            <a:endParaRPr lang="lv-LV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sz="2800" b="1" dirty="0" smtClean="0">
                <a:solidFill>
                  <a:schemeClr val="accent2">
                    <a:lumMod val="50000"/>
                  </a:schemeClr>
                </a:solidFill>
              </a:rPr>
              <a:t>Baibas un Ulda mīlestības neiespējamība</a:t>
            </a:r>
          </a:p>
          <a:p>
            <a:pPr marL="13716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Šīs </a:t>
            </a:r>
            <a:r>
              <a:rPr lang="lv-LV" dirty="0"/>
              <a:t>problēmas risinājums </a:t>
            </a:r>
            <a:r>
              <a:rPr lang="lv-LV" dirty="0" smtClean="0"/>
              <a:t>izvēršas traģiski, </a:t>
            </a:r>
            <a:r>
              <a:rPr lang="lv-LV" dirty="0"/>
              <a:t>jo, nespēdama atrast veidu, kā būt kopā ar savu </a:t>
            </a:r>
            <a:r>
              <a:rPr lang="lv-LV" dirty="0" smtClean="0"/>
              <a:t>mīļoto, </a:t>
            </a:r>
            <a:r>
              <a:rPr lang="lv-LV" dirty="0"/>
              <a:t>nenodarot pāri sev tuvākajiem cilvēkiem, Baiba </a:t>
            </a:r>
            <a:r>
              <a:rPr lang="lv-LV" dirty="0" smtClean="0"/>
              <a:t>nolemj </a:t>
            </a:r>
            <a:r>
              <a:rPr lang="lv-LV" dirty="0"/>
              <a:t>mirt. </a:t>
            </a:r>
            <a:r>
              <a:rPr lang="lv-LV" dirty="0" smtClean="0"/>
              <a:t>Viņa ielec Daugavā, bet Uldis viņu tomēr aizved sev līdzi.</a:t>
            </a:r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Rainis </a:t>
            </a:r>
            <a:r>
              <a:rPr lang="lv-LV" dirty="0"/>
              <a:t>parāda, </a:t>
            </a:r>
            <a:r>
              <a:rPr lang="lv-LV" dirty="0" smtClean="0"/>
              <a:t>ka, </a:t>
            </a:r>
            <a:r>
              <a:rPr lang="lv-LV" dirty="0"/>
              <a:t>nespēdami būt kopā dzīves </a:t>
            </a:r>
            <a:r>
              <a:rPr lang="lv-LV" dirty="0" smtClean="0"/>
              <a:t>laikā, </a:t>
            </a:r>
            <a:r>
              <a:rPr lang="lv-LV" dirty="0"/>
              <a:t>varoņi saglabā cerību būt kopā pēc </a:t>
            </a:r>
            <a:r>
              <a:rPr lang="lv-LV" dirty="0" smtClean="0"/>
              <a:t>nāves, iespējams, kādā </a:t>
            </a:r>
            <a:r>
              <a:rPr lang="lv-LV" dirty="0"/>
              <a:t>labākā pasaulē.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3898776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sz="2800" b="1" dirty="0" smtClean="0">
                <a:solidFill>
                  <a:schemeClr val="accent2">
                    <a:lumMod val="50000"/>
                  </a:schemeClr>
                </a:solidFill>
              </a:rPr>
              <a:t>Vai ir iespējams būt mīlētam un laimīgam par katru cenu?</a:t>
            </a:r>
          </a:p>
          <a:p>
            <a:pPr marL="0" indent="0">
              <a:buNone/>
            </a:pPr>
            <a:endParaRPr lang="lv-LV" u="sng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Ar </a:t>
            </a:r>
            <a:r>
              <a:rPr lang="lv-LV" dirty="0"/>
              <a:t>spēku nevar iegūt visu, ko </a:t>
            </a:r>
            <a:r>
              <a:rPr lang="lv-LV" dirty="0" smtClean="0"/>
              <a:t>vēlas. </a:t>
            </a:r>
          </a:p>
          <a:p>
            <a:pPr marL="0" indent="0">
              <a:buNone/>
            </a:pPr>
            <a:r>
              <a:rPr lang="lv-LV" dirty="0" smtClean="0"/>
              <a:t>Maigākais, tīrākais, labākais varmācīga spēka priekšā var iet bojā, neatgriezeniski un nelabojami izpostot arī paša varmācīgā spēka nesēja dzīvi, kaut arī mīlestība būtu varējusi to mainīt.</a:t>
            </a:r>
          </a:p>
        </p:txBody>
      </p:sp>
      <p:sp>
        <p:nvSpPr>
          <p:cNvPr id="6" name="Down Arrow 5"/>
          <p:cNvSpPr/>
          <p:nvPr/>
        </p:nvSpPr>
        <p:spPr>
          <a:xfrm>
            <a:off x="2699792" y="1921760"/>
            <a:ext cx="412624" cy="27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Down Arrow 6"/>
          <p:cNvSpPr/>
          <p:nvPr/>
        </p:nvSpPr>
        <p:spPr>
          <a:xfrm>
            <a:off x="6588224" y="2060848"/>
            <a:ext cx="4546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6859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lv-LV" sz="2800" dirty="0" smtClean="0"/>
              <a:t>Raiņa luga «Pūt, vējiņi!»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61662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endParaRPr lang="lv-LV" sz="2000" b="1" dirty="0" smtClean="0"/>
          </a:p>
          <a:p>
            <a:pPr marL="137160" indent="0">
              <a:buNone/>
            </a:pPr>
            <a:r>
              <a:rPr lang="lv-LV" sz="2000" b="1" dirty="0" smtClean="0"/>
              <a:t>"</a:t>
            </a:r>
            <a:r>
              <a:rPr lang="lv-LV" sz="2000" b="1" dirty="0"/>
              <a:t>Tas ir viens no skaistākajiem stāstiem par mīlestību pasaules literatūrā, </a:t>
            </a:r>
          </a:p>
          <a:p>
            <a:pPr marL="137160" indent="0">
              <a:buNone/>
            </a:pPr>
            <a:r>
              <a:rPr lang="lv-LV" sz="2000" b="1" dirty="0"/>
              <a:t>līdz leģendai pacelts un psiholoģiski absolūti precīzs. </a:t>
            </a:r>
            <a:endParaRPr lang="lv-LV" sz="2000" b="1" dirty="0" smtClean="0"/>
          </a:p>
          <a:p>
            <a:pPr marL="137160" indent="0">
              <a:buNone/>
            </a:pPr>
            <a:endParaRPr lang="lv-LV" sz="2000" b="1" dirty="0" smtClean="0"/>
          </a:p>
          <a:p>
            <a:pPr marL="137160" indent="0">
              <a:buNone/>
            </a:pPr>
            <a:r>
              <a:rPr lang="lv-LV" sz="2000" b="1" dirty="0" smtClean="0"/>
              <a:t>Rainis </a:t>
            </a:r>
            <a:r>
              <a:rPr lang="lv-LV" sz="2000" b="1" dirty="0"/>
              <a:t>smalki izseko, kā dzimst un veidojas jūtas." </a:t>
            </a:r>
          </a:p>
          <a:p>
            <a:pPr marL="137160" indent="0">
              <a:buNone/>
            </a:pPr>
            <a:endParaRPr lang="lv-LV" sz="1500" dirty="0" smtClean="0"/>
          </a:p>
          <a:p>
            <a:pPr marL="137160" indent="0">
              <a:buNone/>
            </a:pPr>
            <a:r>
              <a:rPr lang="lv-LV" sz="1500" dirty="0" smtClean="0"/>
              <a:t>(</a:t>
            </a:r>
            <a:r>
              <a:rPr lang="lv-LV" sz="1500" dirty="0"/>
              <a:t>Teātra zinātnieks </a:t>
            </a:r>
            <a:r>
              <a:rPr lang="lv-LV" sz="1500" dirty="0" smtClean="0"/>
              <a:t>Viktors </a:t>
            </a:r>
            <a:r>
              <a:rPr lang="lv-LV" sz="1500" dirty="0" err="1"/>
              <a:t>Hausmanis</a:t>
            </a:r>
            <a:r>
              <a:rPr lang="lv-LV" sz="1500" dirty="0"/>
              <a:t> </a:t>
            </a:r>
            <a:r>
              <a:rPr lang="lv-LV" sz="1500" dirty="0" smtClean="0"/>
              <a:t>)</a:t>
            </a:r>
          </a:p>
          <a:p>
            <a:pPr marL="137160" indent="0">
              <a:buNone/>
            </a:pPr>
            <a:endParaRPr lang="lv-LV" sz="1500" dirty="0"/>
          </a:p>
          <a:p>
            <a:pPr marL="137160" indent="0">
              <a:buNone/>
            </a:pPr>
            <a:r>
              <a:rPr lang="lv-LV" sz="2000" dirty="0"/>
              <a:t>Raiņa luga «Pūt, vējiņi!» bieži tikusi iestudēta uz Latvijas teātru skatuvēm</a:t>
            </a:r>
            <a:r>
              <a:rPr lang="lv-LV" sz="2000" dirty="0" smtClean="0"/>
              <a:t>.</a:t>
            </a:r>
          </a:p>
          <a:p>
            <a:pPr marL="137160" indent="0">
              <a:buNone/>
            </a:pPr>
            <a:endParaRPr lang="lv-LV" sz="2000" dirty="0" smtClean="0"/>
          </a:p>
          <a:p>
            <a:pPr marL="137160" indent="0">
              <a:buNone/>
            </a:pPr>
            <a:r>
              <a:rPr lang="lv-LV" sz="1700" b="1" dirty="0">
                <a:hlinkClick r:id="rId3"/>
              </a:rPr>
              <a:t>http://</a:t>
            </a:r>
            <a:r>
              <a:rPr lang="lv-LV" sz="1700" b="1" dirty="0" smtClean="0">
                <a:hlinkClick r:id="rId3"/>
              </a:rPr>
              <a:t>www.youtube.com/watch?v=XEDASf_X5-s</a:t>
            </a:r>
            <a:endParaRPr lang="lv-LV" sz="1700" dirty="0"/>
          </a:p>
          <a:p>
            <a:pPr marL="137160" indent="0">
              <a:buNone/>
            </a:pPr>
            <a:r>
              <a:rPr lang="lv-LV" sz="1600" dirty="0" smtClean="0"/>
              <a:t>(Kārļa Lāča </a:t>
            </a:r>
            <a:r>
              <a:rPr lang="lv-LV" sz="1600" dirty="0"/>
              <a:t>dziesma «</a:t>
            </a:r>
            <a:r>
              <a:rPr lang="lv-LV" sz="1600" dirty="0" err="1"/>
              <a:t>Div</a:t>
            </a:r>
            <a:r>
              <a:rPr lang="lv-LV" sz="1600" dirty="0"/>
              <a:t>’ </a:t>
            </a:r>
            <a:r>
              <a:rPr lang="lv-LV" sz="1600" dirty="0" smtClean="0"/>
              <a:t>dūjiņas» no Liepājas teātra izrādes) </a:t>
            </a:r>
            <a:endParaRPr lang="lv-LV" sz="1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80" y="1052736"/>
            <a:ext cx="4029019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0590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lv-LV" sz="2000" dirty="0" smtClean="0">
                <a:solidFill>
                  <a:schemeClr val="accent2">
                    <a:lumMod val="50000"/>
                  </a:schemeClr>
                </a:solidFill>
              </a:rPr>
              <a:t>Šajā prezentācijā izmantoti attēli no šādiem avotiem:</a:t>
            </a:r>
            <a:endParaRPr lang="lv-LV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800200"/>
          </a:xfrm>
        </p:spPr>
        <p:txBody>
          <a:bodyPr>
            <a:noAutofit/>
          </a:bodyPr>
          <a:lstStyle/>
          <a:p>
            <a:pPr lvl="0"/>
            <a:r>
              <a:rPr lang="lv-LV" sz="1200" b="1" dirty="0" smtClean="0"/>
              <a:t>Rīgas kinostudijas mākslas filma </a:t>
            </a:r>
          </a:p>
          <a:p>
            <a:pPr lvl="0"/>
            <a:r>
              <a:rPr lang="lv-LV" sz="1200" b="1" dirty="0" smtClean="0"/>
              <a:t>«Pūt, vējiņi!» (1973) </a:t>
            </a:r>
          </a:p>
          <a:p>
            <a:pPr lvl="0"/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režisors  Gunārs Piesis; </a:t>
            </a:r>
            <a:endParaRPr lang="lv-LV" sz="1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lv-LV" sz="1200" b="1" dirty="0">
                <a:solidFill>
                  <a:schemeClr val="accent2">
                    <a:lumMod val="50000"/>
                  </a:schemeClr>
                </a:solidFill>
              </a:rPr>
              <a:t>Scenārija </a:t>
            </a:r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autori</a:t>
            </a:r>
            <a:r>
              <a:rPr lang="lv-LV" sz="1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– I. Ziedonis un G. Piesis;</a:t>
            </a:r>
            <a:r>
              <a:rPr lang="lv-LV" sz="1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Operators</a:t>
            </a:r>
            <a:r>
              <a:rPr lang="lv-LV" sz="1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Mārtiņš Kleins;</a:t>
            </a:r>
          </a:p>
          <a:p>
            <a:pPr lvl="0"/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 Mākslinieks</a:t>
            </a:r>
            <a:r>
              <a:rPr lang="lv-LV" sz="1200" b="1" dirty="0">
                <a:solidFill>
                  <a:schemeClr val="accent2">
                    <a:lumMod val="50000"/>
                  </a:schemeClr>
                </a:solidFill>
              </a:rPr>
              <a:t>: Dailis </a:t>
            </a:r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Rožlapa;</a:t>
            </a:r>
            <a:endParaRPr lang="lv-LV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lv-LV" sz="1200" b="1" dirty="0">
                <a:solidFill>
                  <a:schemeClr val="accent2">
                    <a:lumMod val="50000"/>
                  </a:schemeClr>
                </a:solidFill>
              </a:rPr>
              <a:t>Komponists</a:t>
            </a:r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: Imants Kalniņš</a:t>
            </a:r>
            <a:endParaRPr lang="lv-LV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60032" y="1196752"/>
            <a:ext cx="3826768" cy="1089247"/>
          </a:xfrm>
        </p:spPr>
        <p:txBody>
          <a:bodyPr>
            <a:noAutofit/>
          </a:bodyPr>
          <a:lstStyle/>
          <a:p>
            <a:r>
              <a:rPr lang="lv-LV" sz="1200" b="1" dirty="0" smtClean="0"/>
              <a:t>Liepājas teātra izrāde – mūzikls </a:t>
            </a:r>
          </a:p>
          <a:p>
            <a:r>
              <a:rPr lang="lv-LV" sz="1200" b="1" dirty="0" smtClean="0"/>
              <a:t>«Pūt, vējiņi!» (2011) </a:t>
            </a:r>
          </a:p>
          <a:p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Režisors </a:t>
            </a:r>
            <a:r>
              <a:rPr lang="lv-LV" sz="1200" b="1" dirty="0" err="1" smtClean="0">
                <a:solidFill>
                  <a:schemeClr val="accent2">
                    <a:lumMod val="50000"/>
                  </a:schemeClr>
                </a:solidFill>
              </a:rPr>
              <a:t>dž</a:t>
            </a:r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lv-LV" sz="1200" b="1" dirty="0" err="1" smtClean="0">
                <a:solidFill>
                  <a:schemeClr val="accent2">
                    <a:lumMod val="50000"/>
                  </a:schemeClr>
                </a:solidFill>
              </a:rPr>
              <a:t>Dž</a:t>
            </a:r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lv-LV" sz="1200" b="1" dirty="0" err="1" smtClean="0">
                <a:solidFill>
                  <a:schemeClr val="accent2">
                    <a:lumMod val="50000"/>
                  </a:schemeClr>
                </a:solidFill>
              </a:rPr>
              <a:t>Džilindžers</a:t>
            </a:r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Mūzikas autors Kārlis Lācis; </a:t>
            </a:r>
          </a:p>
          <a:p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Raiņa un Jāņa </a:t>
            </a:r>
            <a:r>
              <a:rPr lang="lv-LV" sz="1200" b="1" dirty="0" err="1" smtClean="0">
                <a:solidFill>
                  <a:schemeClr val="accent2">
                    <a:lumMod val="50000"/>
                  </a:schemeClr>
                </a:solidFill>
              </a:rPr>
              <a:t>elsberga</a:t>
            </a:r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 teksts; </a:t>
            </a:r>
          </a:p>
          <a:p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libreta autore </a:t>
            </a:r>
            <a:r>
              <a:rPr lang="lv-LV" sz="1200" b="1" dirty="0" err="1" smtClean="0">
                <a:solidFill>
                  <a:schemeClr val="accent2">
                    <a:lumMod val="50000"/>
                  </a:schemeClr>
                </a:solidFill>
              </a:rPr>
              <a:t>evita</a:t>
            </a:r>
            <a:r>
              <a:rPr lang="lv-LV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v-LV" sz="1200" b="1" dirty="0" err="1" smtClean="0">
                <a:solidFill>
                  <a:schemeClr val="accent2">
                    <a:lumMod val="50000"/>
                  </a:schemeClr>
                </a:solidFill>
              </a:rPr>
              <a:t>mamaja</a:t>
            </a:r>
            <a:endParaRPr lang="lv-LV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174728" cy="278315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4"/>
            <a:ext cx="3087404" cy="3971502"/>
          </a:xfrm>
        </p:spPr>
      </p:pic>
    </p:spTree>
    <p:extLst>
      <p:ext uri="{BB962C8B-B14F-4D97-AF65-F5344CB8AC3E}">
        <p14:creationId xmlns:p14="http://schemas.microsoft.com/office/powerpoint/2010/main" val="274306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lv-LV" sz="2000" dirty="0" smtClean="0"/>
              <a:t>Viena no īpašām Rīgas kinostudijas mākslas filmas «Pūt, vējiņi!» vērtībām ir </a:t>
            </a:r>
            <a:r>
              <a:rPr lang="lv-LV" sz="2000" b="1" dirty="0" smtClean="0"/>
              <a:t>Imanta Kalniņa mūzika</a:t>
            </a:r>
            <a:r>
              <a:rPr lang="lv-LV" sz="2000" dirty="0" smtClean="0"/>
              <a:t>, kas veido asociācijas ar tautasdziesmu «Pūt, vējiņi!» un filmas notikumiem piešķir gan papildu emocionalitāti, gan dramatismu.</a:t>
            </a:r>
          </a:p>
          <a:p>
            <a:pPr marL="137160" indent="0">
              <a:buNone/>
            </a:pPr>
            <a:endParaRPr lang="lv-LV" sz="2000" dirty="0"/>
          </a:p>
          <a:p>
            <a:pPr marL="137160" indent="0">
              <a:buNone/>
            </a:pPr>
            <a:r>
              <a:rPr lang="lv-LV" sz="2000" dirty="0" smtClean="0"/>
              <a:t>Imanta Kalniņa mūzika kinofilmai «Pūt, vējiņi!», tāpat kā pati filma, ir kļuvusi par būtisku Latvijas kultūras vērtību.</a:t>
            </a:r>
          </a:p>
          <a:p>
            <a:pPr marL="137160" indent="0">
              <a:buNone/>
            </a:pPr>
            <a:endParaRPr lang="lv-LV" sz="2000" dirty="0"/>
          </a:p>
          <a:p>
            <a:pPr marL="137160" indent="0">
              <a:buNone/>
            </a:pPr>
            <a:r>
              <a:rPr lang="lv-LV" sz="1600" dirty="0"/>
              <a:t>http://</a:t>
            </a:r>
            <a:r>
              <a:rPr lang="lv-LV" sz="1600" dirty="0" smtClean="0"/>
              <a:t>www.youtube.com/watch?v=lwdemZB73vY</a:t>
            </a:r>
          </a:p>
          <a:p>
            <a:pPr marL="137160" indent="0">
              <a:buNone/>
            </a:pPr>
            <a:r>
              <a:rPr lang="lv-LV" sz="1600" dirty="0" smtClean="0"/>
              <a:t>(</a:t>
            </a:r>
            <a:r>
              <a:rPr lang="lv-LV" sz="1200" dirty="0" smtClean="0"/>
              <a:t>Fragments no Imanta Kalniņa mūzikas kinofilmai «Pūt, vējiņi!», ievads</a:t>
            </a:r>
            <a:r>
              <a:rPr lang="lv-LV" sz="1600" dirty="0" smtClean="0"/>
              <a:t>)</a:t>
            </a:r>
            <a:endParaRPr lang="lv-LV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41" y="1268760"/>
            <a:ext cx="3649123" cy="485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738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dirty="0" smtClean="0">
                <a:solidFill>
                  <a:srgbClr val="002060"/>
                </a:solidFill>
              </a:rPr>
              <a:t>Lugu Rainis sarakstīja 1913. gadā, atrodoties emigrācijā Šveicē un ilgojoties pēc dzimtenes</a:t>
            </a:r>
            <a:endParaRPr lang="lv-LV" sz="24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3868830" cy="5158440"/>
          </a:xfrm>
        </p:spPr>
      </p:pic>
    </p:spTree>
    <p:extLst>
      <p:ext uri="{BB962C8B-B14F-4D97-AF65-F5344CB8AC3E}">
        <p14:creationId xmlns:p14="http://schemas.microsoft.com/office/powerpoint/2010/main" val="14956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898776" cy="4602163"/>
          </a:xfrm>
        </p:spPr>
        <p:txBody>
          <a:bodyPr>
            <a:normAutofit/>
          </a:bodyPr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r>
              <a:rPr lang="lv-LV" sz="2400" b="1" dirty="0" smtClean="0"/>
              <a:t>«Pūt, vējiņi, dzen laiviņu!</a:t>
            </a:r>
          </a:p>
          <a:p>
            <a:r>
              <a:rPr lang="lv-LV" sz="2400" b="1" dirty="0" smtClean="0"/>
              <a:t>Aizdzen mūs jūriņā!</a:t>
            </a:r>
          </a:p>
          <a:p>
            <a:r>
              <a:rPr lang="lv-LV" sz="2400" b="1" dirty="0" smtClean="0"/>
              <a:t>Jūras baltā augstumā!»</a:t>
            </a:r>
          </a:p>
          <a:p>
            <a:r>
              <a:rPr lang="lv-LV" b="1" dirty="0" smtClean="0"/>
              <a:t> </a:t>
            </a:r>
          </a:p>
          <a:p>
            <a:r>
              <a:rPr lang="lv-LV" dirty="0" smtClean="0"/>
              <a:t>(Rainis, lugas noslēguma rindas)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365649" cy="4487531"/>
          </a:xfrm>
        </p:spPr>
      </p:pic>
    </p:spTree>
    <p:extLst>
      <p:ext uri="{BB962C8B-B14F-4D97-AF65-F5344CB8AC3E}">
        <p14:creationId xmlns:p14="http://schemas.microsoft.com/office/powerpoint/2010/main" val="314050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rgbClr val="002060"/>
                </a:solidFill>
              </a:rPr>
              <a:t>Lugas satura pamats</a:t>
            </a:r>
            <a:endParaRPr lang="lv-LV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402832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1800" dirty="0" smtClean="0"/>
              <a:t>Raiņa luga «Pūt, vējiņi!» (1913) tēlos un ainās izaugusi no tautasdziesmas par tautu dēlu, kurš, aizbraucis precībās, saņem atraidījumu.</a:t>
            </a:r>
          </a:p>
          <a:p>
            <a:pPr marL="0" indent="0">
              <a:buNone/>
            </a:pPr>
            <a:r>
              <a:rPr lang="lv-LV" sz="1800" dirty="0" smtClean="0"/>
              <a:t>Liela daļa lugas teksta ir tuva tautasdziesmu stilistikai, tajā iekļauti arī dažādu tautasdziesmu fragmenti.</a:t>
            </a:r>
          </a:p>
          <a:p>
            <a:pPr marL="0" indent="0">
              <a:buNone/>
            </a:pPr>
            <a:endParaRPr lang="lv-LV" sz="1800" dirty="0" smtClean="0"/>
          </a:p>
          <a:p>
            <a:pPr marL="0" indent="0">
              <a:buNone/>
            </a:pPr>
            <a:r>
              <a:rPr lang="lv-LV" sz="1600" b="1" dirty="0" smtClean="0"/>
              <a:t>«Pūt, vējiņi</a:t>
            </a:r>
            <a:r>
              <a:rPr lang="lv-LV" sz="1600" dirty="0" smtClean="0"/>
              <a:t>!» (lībiski </a:t>
            </a:r>
            <a:r>
              <a:rPr lang="lv-LV" sz="1600" i="1" dirty="0" err="1" smtClean="0"/>
              <a:t>Pūgõ</a:t>
            </a:r>
            <a:r>
              <a:rPr lang="lv-LV" sz="1600" i="1" dirty="0" smtClean="0"/>
              <a:t> </a:t>
            </a:r>
            <a:r>
              <a:rPr lang="lv-LV" sz="1600" i="1" dirty="0" err="1" smtClean="0"/>
              <a:t>tūļ</a:t>
            </a:r>
            <a:r>
              <a:rPr lang="lv-LV" sz="1600" i="1" dirty="0" smtClean="0"/>
              <a:t> - pūt, </a:t>
            </a:r>
            <a:r>
              <a:rPr lang="lv-LV" sz="1600" i="1" dirty="0" err="1" smtClean="0"/>
              <a:t>vēj</a:t>
            </a:r>
            <a:r>
              <a:rPr lang="lv-LV" sz="1600" dirty="0" smtClean="0"/>
              <a:t>) </a:t>
            </a:r>
          </a:p>
          <a:p>
            <a:pPr marL="0" indent="0">
              <a:buNone/>
            </a:pPr>
            <a:r>
              <a:rPr lang="lv-LV" sz="1600" dirty="0" smtClean="0"/>
              <a:t>ir </a:t>
            </a:r>
            <a:r>
              <a:rPr lang="lv-LV" sz="1600" u="sng" dirty="0" smtClean="0"/>
              <a:t>sena lībiešu kāzu dziesma</a:t>
            </a:r>
            <a:r>
              <a:rPr lang="lv-LV" sz="1600" dirty="0" smtClean="0"/>
              <a:t>, kas folklorizējusies un tiek uzskatīta par latviešu tautasdziesmu. </a:t>
            </a:r>
          </a:p>
          <a:p>
            <a:pPr marL="0" indent="0">
              <a:buNone/>
            </a:pPr>
            <a:r>
              <a:rPr lang="lv-LV" sz="1600" dirty="0" smtClean="0"/>
              <a:t>Tiek uzskatīts, ka tā radusies pie Daugavas lībiešiem Vidzemē. Lībiešu puisis ar laivu devies pie mīļotās uz Kurzemi, vēlēdamies precēt.</a:t>
            </a:r>
          </a:p>
          <a:p>
            <a:pPr marL="0" indent="0">
              <a:buNone/>
            </a:pPr>
            <a:r>
              <a:rPr lang="lv-LV" sz="1600" dirty="0" smtClean="0"/>
              <a:t> Dziesma labi pazīstama arī Igaunijā.</a:t>
            </a:r>
            <a:endParaRPr lang="lv-LV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620688"/>
            <a:ext cx="3096344" cy="55054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lv-LV" dirty="0" smtClean="0"/>
              <a:t>	</a:t>
            </a:r>
          </a:p>
          <a:p>
            <a:pPr marL="0" indent="0">
              <a:buNone/>
            </a:pPr>
            <a:endParaRPr lang="lv-LV" sz="5600" i="1" dirty="0"/>
          </a:p>
          <a:p>
            <a:pPr marL="0" indent="0">
              <a:buNone/>
            </a:pPr>
            <a:r>
              <a:rPr lang="lv-LV" sz="5600" i="1" dirty="0" smtClean="0"/>
              <a:t>	Pūt, vējiņi, dzen laiviņu,</a:t>
            </a:r>
            <a:br>
              <a:rPr lang="lv-LV" sz="5600" i="1" dirty="0" smtClean="0"/>
            </a:br>
            <a:r>
              <a:rPr lang="lv-LV" sz="5600" i="1" dirty="0" smtClean="0"/>
              <a:t>	Aizdzen mani Kurzemē.</a:t>
            </a:r>
            <a:br>
              <a:rPr lang="lv-LV" sz="5600" i="1" dirty="0" smtClean="0"/>
            </a:br>
            <a:r>
              <a:rPr lang="lv-LV" sz="5600" i="1" dirty="0" smtClean="0"/>
              <a:t>	Kurzemniece man solīja</a:t>
            </a:r>
            <a:br>
              <a:rPr lang="lv-LV" sz="5600" i="1" dirty="0" smtClean="0"/>
            </a:br>
            <a:r>
              <a:rPr lang="lv-LV" sz="5600" i="1" dirty="0" smtClean="0"/>
              <a:t>	</a:t>
            </a:r>
            <a:r>
              <a:rPr lang="lv-LV" sz="5600" i="1" dirty="0" err="1" smtClean="0"/>
              <a:t>Sav</a:t>
            </a:r>
            <a:r>
              <a:rPr lang="lv-LV" sz="5600" i="1" dirty="0" smtClean="0"/>
              <a:t>' meitiņu malējiņ'.</a:t>
            </a:r>
            <a:br>
              <a:rPr lang="lv-LV" sz="5600" i="1" dirty="0" smtClean="0"/>
            </a:br>
            <a:endParaRPr lang="lv-LV" sz="5600" i="1" dirty="0" smtClean="0"/>
          </a:p>
          <a:p>
            <a:pPr marL="0" indent="0">
              <a:buNone/>
            </a:pPr>
            <a:r>
              <a:rPr lang="lv-LV" sz="5600" i="1" dirty="0" smtClean="0"/>
              <a:t>	Solīt sola, bet nedeva,</a:t>
            </a:r>
            <a:br>
              <a:rPr lang="lv-LV" sz="5600" i="1" dirty="0" smtClean="0"/>
            </a:br>
            <a:r>
              <a:rPr lang="lv-LV" sz="5600" i="1" dirty="0" smtClean="0"/>
              <a:t>	Teic man lielu dzērājiņ',</a:t>
            </a:r>
            <a:br>
              <a:rPr lang="lv-LV" sz="5600" i="1" dirty="0" smtClean="0"/>
            </a:br>
            <a:r>
              <a:rPr lang="lv-LV" sz="5600" i="1" dirty="0" smtClean="0"/>
              <a:t>	Teic man lielu dzērājiņu,</a:t>
            </a:r>
            <a:br>
              <a:rPr lang="lv-LV" sz="5600" i="1" dirty="0" smtClean="0"/>
            </a:br>
            <a:r>
              <a:rPr lang="lv-LV" sz="5600" i="1" dirty="0" smtClean="0"/>
              <a:t>	Kumeliņa skrējējiņ'.</a:t>
            </a:r>
            <a:br>
              <a:rPr lang="lv-LV" sz="5600" i="1" dirty="0" smtClean="0"/>
            </a:br>
            <a:endParaRPr lang="lv-LV" sz="5600" i="1" dirty="0" smtClean="0"/>
          </a:p>
          <a:p>
            <a:pPr marL="0" indent="0">
              <a:buNone/>
            </a:pPr>
            <a:r>
              <a:rPr lang="lv-LV" sz="5600" i="1" dirty="0" smtClean="0"/>
              <a:t>	Kuru krogu es izdzēru,</a:t>
            </a:r>
            <a:br>
              <a:rPr lang="lv-LV" sz="5600" i="1" dirty="0" smtClean="0"/>
            </a:br>
            <a:r>
              <a:rPr lang="lv-LV" sz="5600" i="1" dirty="0" smtClean="0"/>
              <a:t>	Kam noskrēju kumeliņ'?</a:t>
            </a:r>
            <a:br>
              <a:rPr lang="lv-LV" sz="5600" i="1" dirty="0" smtClean="0"/>
            </a:br>
            <a:r>
              <a:rPr lang="lv-LV" sz="5600" i="1" dirty="0" smtClean="0"/>
              <a:t>	Pats par savu naudu dzēru,</a:t>
            </a:r>
            <a:br>
              <a:rPr lang="lv-LV" sz="5600" i="1" dirty="0" smtClean="0"/>
            </a:br>
            <a:r>
              <a:rPr lang="lv-LV" sz="5600" i="1" dirty="0" smtClean="0"/>
              <a:t>	Pats </a:t>
            </a:r>
            <a:r>
              <a:rPr lang="lv-LV" sz="5600" i="1" dirty="0" err="1" smtClean="0"/>
              <a:t>skrēj</a:t>
            </a:r>
            <a:r>
              <a:rPr lang="lv-LV" sz="5600" i="1" dirty="0" smtClean="0"/>
              <a:t>' savu kumeliņ'.</a:t>
            </a:r>
            <a:br>
              <a:rPr lang="lv-LV" sz="5600" i="1" dirty="0" smtClean="0"/>
            </a:br>
            <a:endParaRPr lang="lv-LV" sz="5600" i="1" dirty="0" smtClean="0"/>
          </a:p>
          <a:p>
            <a:pPr marL="0" indent="0">
              <a:buNone/>
            </a:pPr>
            <a:r>
              <a:rPr lang="lv-LV" sz="5600" i="1" dirty="0" smtClean="0"/>
              <a:t>	Pats paņēmu līgaviņu,</a:t>
            </a:r>
            <a:br>
              <a:rPr lang="lv-LV" sz="5600" i="1" dirty="0" smtClean="0"/>
            </a:br>
            <a:r>
              <a:rPr lang="lv-LV" sz="5600" i="1" dirty="0" smtClean="0"/>
              <a:t>	Tēvam, mātei nezinot.</a:t>
            </a:r>
            <a:br>
              <a:rPr lang="lv-LV" sz="5600" i="1" dirty="0" smtClean="0"/>
            </a:br>
            <a:r>
              <a:rPr lang="lv-LV" sz="5600" i="1" dirty="0" smtClean="0"/>
              <a:t>	Pūt, vējiņi, </a:t>
            </a:r>
            <a:r>
              <a:rPr lang="lv-LV" sz="5600" i="1" dirty="0" err="1" smtClean="0"/>
              <a:t>nostājiesi</a:t>
            </a:r>
            <a:r>
              <a:rPr lang="lv-LV" sz="5600" i="1" dirty="0" smtClean="0"/>
              <a:t>,</a:t>
            </a:r>
            <a:br>
              <a:rPr lang="lv-LV" sz="5600" i="1" dirty="0" smtClean="0"/>
            </a:br>
            <a:r>
              <a:rPr lang="lv-LV" sz="5600" i="1" dirty="0" smtClean="0"/>
              <a:t>	Ļauj </a:t>
            </a:r>
            <a:r>
              <a:rPr lang="lv-LV" sz="5600" i="1" dirty="0" err="1" smtClean="0"/>
              <a:t>ievāmi</a:t>
            </a:r>
            <a:r>
              <a:rPr lang="lv-LV" sz="5600" i="1" dirty="0" smtClean="0"/>
              <a:t> noziedēt,</a:t>
            </a:r>
            <a:br>
              <a:rPr lang="lv-LV" sz="5600" i="1" dirty="0" smtClean="0"/>
            </a:br>
            <a:endParaRPr lang="lv-LV" sz="5600" i="1" dirty="0" smtClean="0"/>
          </a:p>
          <a:p>
            <a:pPr marL="0" indent="0">
              <a:buNone/>
            </a:pPr>
            <a:r>
              <a:rPr lang="lv-LV" sz="5600" i="1" dirty="0" smtClean="0"/>
              <a:t>	Jājat, tautas, </a:t>
            </a:r>
            <a:r>
              <a:rPr lang="lv-LV" sz="5600" i="1" dirty="0" err="1" smtClean="0"/>
              <a:t>pagaidati</a:t>
            </a:r>
            <a:r>
              <a:rPr lang="lv-LV" sz="5600" i="1" dirty="0" smtClean="0"/>
              <a:t>,</a:t>
            </a:r>
            <a:br>
              <a:rPr lang="lv-LV" sz="5600" i="1" dirty="0" smtClean="0"/>
            </a:br>
            <a:r>
              <a:rPr lang="lv-LV" sz="5600" i="1" dirty="0" smtClean="0"/>
              <a:t>	Ļaujat pūru pielocīt.</a:t>
            </a:r>
            <a:br>
              <a:rPr lang="lv-LV" sz="5600" i="1" dirty="0" smtClean="0"/>
            </a:br>
            <a:r>
              <a:rPr lang="lv-LV" sz="5600" i="1" dirty="0" smtClean="0"/>
              <a:t>	Pūt, vējiņi, dzen laiviņu,</a:t>
            </a:r>
            <a:br>
              <a:rPr lang="lv-LV" sz="5600" i="1" dirty="0" smtClean="0"/>
            </a:br>
            <a:r>
              <a:rPr lang="lv-LV" sz="5600" i="1" dirty="0" smtClean="0"/>
              <a:t>	Aizdzen mani Kurzemē.</a:t>
            </a:r>
          </a:p>
          <a:p>
            <a:pPr marL="0" indent="0">
              <a:buNone/>
            </a:pPr>
            <a:endParaRPr lang="lv-LV" sz="4300" i="1" dirty="0" smtClean="0"/>
          </a:p>
          <a:p>
            <a:pPr marL="0" indent="0">
              <a:buNone/>
            </a:pPr>
            <a:endParaRPr lang="lv-LV" i="1" dirty="0" smtClean="0"/>
          </a:p>
          <a:p>
            <a:pPr marL="0" indent="0">
              <a:buNone/>
            </a:pPr>
            <a:endParaRPr lang="lv-LV" i="1" dirty="0"/>
          </a:p>
          <a:p>
            <a:pPr marL="0" indent="0">
              <a:buNone/>
            </a:pPr>
            <a:r>
              <a:rPr lang="lv-LV" sz="4000" i="1" dirty="0" smtClean="0"/>
              <a:t>(«Pūt, vējiņi» </a:t>
            </a:r>
            <a:r>
              <a:rPr lang="lv-LV" sz="4000" i="1" dirty="0" err="1" smtClean="0"/>
              <a:t>kopkora</a:t>
            </a:r>
            <a:r>
              <a:rPr lang="lv-LV" sz="4000" i="1" dirty="0" smtClean="0"/>
              <a:t> izpildījumā 25. Dziesmu un deju svētkos 2013.g.)</a:t>
            </a:r>
            <a:endParaRPr lang="lv-LV" sz="4000" i="1" dirty="0"/>
          </a:p>
        </p:txBody>
      </p:sp>
    </p:spTree>
    <p:extLst>
      <p:ext uri="{BB962C8B-B14F-4D97-AF65-F5344CB8AC3E}">
        <p14:creationId xmlns:p14="http://schemas.microsoft.com/office/powerpoint/2010/main" val="174138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lv-LV" sz="3200" b="1" dirty="0" smtClean="0">
                <a:solidFill>
                  <a:srgbClr val="002060"/>
                </a:solidFill>
              </a:rPr>
              <a:t>Lugas darbības vieta un laiks</a:t>
            </a:r>
            <a:r>
              <a:rPr lang="lv-LV" sz="3200" dirty="0" smtClean="0">
                <a:solidFill>
                  <a:srgbClr val="002060"/>
                </a:solidFill>
              </a:rPr>
              <a:t> </a:t>
            </a:r>
            <a:r>
              <a:rPr lang="lv-LV" sz="3200" dirty="0" smtClean="0"/>
              <a:t/>
            </a:r>
            <a:br>
              <a:rPr lang="lv-LV" sz="3200" dirty="0" smtClean="0"/>
            </a:b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828092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lv-LV" sz="1800" dirty="0" smtClean="0"/>
          </a:p>
          <a:p>
            <a:pPr marL="0" indent="0">
              <a:buNone/>
            </a:pPr>
            <a:r>
              <a:rPr lang="lv-LV" sz="1800" b="1" dirty="0" smtClean="0"/>
              <a:t>Turīgas lauku mājas pie </a:t>
            </a:r>
            <a:r>
              <a:rPr lang="lv-LV" sz="1800" b="1" dirty="0"/>
              <a:t>D</a:t>
            </a:r>
            <a:r>
              <a:rPr lang="lv-LV" sz="1800" b="1" dirty="0" smtClean="0"/>
              <a:t>augavas, kur </a:t>
            </a:r>
          </a:p>
          <a:p>
            <a:pPr marL="0" indent="0">
              <a:buNone/>
            </a:pPr>
            <a:r>
              <a:rPr lang="lv-LV" sz="1800" b="1" dirty="0" smtClean="0"/>
              <a:t>skan tautasdziesmas un ir dzīvas senās </a:t>
            </a:r>
          </a:p>
          <a:p>
            <a:pPr marL="0" indent="0">
              <a:buNone/>
            </a:pPr>
            <a:r>
              <a:rPr lang="lv-LV" sz="1800" b="1" dirty="0" smtClean="0"/>
              <a:t>ieražas. Notikumi risinās vienas vasaras</a:t>
            </a:r>
          </a:p>
          <a:p>
            <a:pPr marL="0" indent="0">
              <a:buNone/>
            </a:pPr>
            <a:r>
              <a:rPr lang="lv-LV" sz="1800" b="1" dirty="0"/>
              <a:t>d</a:t>
            </a:r>
            <a:r>
              <a:rPr lang="lv-LV" sz="1800" b="1" dirty="0" smtClean="0"/>
              <a:t>ienas laikā.</a:t>
            </a:r>
          </a:p>
          <a:p>
            <a:pPr marL="0" indent="0">
              <a:buNone/>
            </a:pPr>
            <a:r>
              <a:rPr lang="lv-LV" sz="1800" b="1" dirty="0" smtClean="0"/>
              <a:t>Autors neprecizē  vēsturisko laiku. </a:t>
            </a:r>
          </a:p>
          <a:p>
            <a:pPr marL="0" indent="0">
              <a:buNone/>
            </a:pPr>
            <a:endParaRPr lang="lv-LV" sz="1800" b="1" dirty="0" smtClean="0"/>
          </a:p>
          <a:p>
            <a:pPr marL="0" indent="0">
              <a:buNone/>
            </a:pPr>
            <a:r>
              <a:rPr lang="lv-LV" sz="1800" b="1" dirty="0" smtClean="0"/>
              <a:t>Mājās saimnieko sievietes (saimniece ar</a:t>
            </a:r>
          </a:p>
          <a:p>
            <a:pPr marL="0" indent="0">
              <a:buNone/>
            </a:pPr>
            <a:r>
              <a:rPr lang="lv-LV" sz="1800" b="1" dirty="0"/>
              <a:t>d</a:t>
            </a:r>
            <a:r>
              <a:rPr lang="lv-LV" sz="1800" b="1" dirty="0" smtClean="0"/>
              <a:t>ivām meitām Zani un Andu), šeit dzīvo </a:t>
            </a:r>
          </a:p>
          <a:p>
            <a:pPr marL="0" indent="0">
              <a:buNone/>
            </a:pPr>
            <a:r>
              <a:rPr lang="lv-LV" sz="1800" b="1" dirty="0" smtClean="0"/>
              <a:t>arī bārenīte Barba (Baiba) un kalpi, kalpones. </a:t>
            </a:r>
          </a:p>
          <a:p>
            <a:pPr marL="0" indent="0">
              <a:buNone/>
            </a:pPr>
            <a:endParaRPr lang="lv-LV" sz="1800" b="1" dirty="0"/>
          </a:p>
          <a:p>
            <a:pPr marL="0" indent="0">
              <a:buNone/>
            </a:pPr>
            <a:r>
              <a:rPr lang="lv-LV" sz="1800" b="1" dirty="0" smtClean="0"/>
              <a:t>Šajās mājās ierodas precinieki: Uldis, viņa draugs Didzis un citi pavadoņi.</a:t>
            </a:r>
          </a:p>
          <a:p>
            <a:pPr marL="0" indent="0">
              <a:buNone/>
            </a:pPr>
            <a:r>
              <a:rPr lang="lv-LV" sz="1800" b="1" dirty="0" smtClean="0"/>
              <a:t>Uldis grib bildināt saimnieces meitu Zani, ar kuru pērn iepazinies gadatirgū.</a:t>
            </a:r>
          </a:p>
          <a:p>
            <a:pPr marL="0" indent="0">
              <a:buNone/>
            </a:pPr>
            <a:endParaRPr lang="lv-LV" sz="1800" b="1" dirty="0" smtClean="0"/>
          </a:p>
          <a:p>
            <a:pPr marL="0" indent="0">
              <a:buNone/>
            </a:pPr>
            <a:r>
              <a:rPr lang="lv-LV" sz="1800" b="1" dirty="0" smtClean="0"/>
              <a:t>Atšķirībā no tautasdziesmas «Pūt, vējiņi!» meitu māte neatraida precinieku, bet priecājas par meitas laimi, taču Uldim pēkšņi iepatīkas bārenīte Barba, un viņš novēršas no iepriekš iecerētās līgavas Zanes. </a:t>
            </a:r>
          </a:p>
          <a:p>
            <a:pPr marL="0" indent="0">
              <a:buNone/>
            </a:pPr>
            <a:r>
              <a:rPr lang="lv-LV" sz="1800" b="1" dirty="0" smtClean="0"/>
              <a:t>Ar to sākas lugas konflikts</a:t>
            </a:r>
            <a:r>
              <a:rPr lang="lv-LV" sz="1800" dirty="0" smtClean="0"/>
              <a:t>.</a:t>
            </a:r>
            <a:endParaRPr lang="lv-LV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4096454" cy="2304256"/>
          </a:xfrm>
        </p:spPr>
      </p:pic>
    </p:spTree>
    <p:extLst>
      <p:ext uri="{BB962C8B-B14F-4D97-AF65-F5344CB8AC3E}">
        <p14:creationId xmlns:p14="http://schemas.microsoft.com/office/powerpoint/2010/main" val="63636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Lugas galvenie varoņi</a:t>
            </a:r>
            <a:endParaRPr lang="lv-LV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114800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400" b="1" dirty="0" smtClean="0">
                <a:solidFill>
                  <a:schemeClr val="accent2">
                    <a:lumMod val="50000"/>
                  </a:schemeClr>
                </a:solidFill>
              </a:rPr>
              <a:t>Barba</a:t>
            </a:r>
            <a:r>
              <a:rPr lang="lv-LV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lv-LV" sz="2000" b="1" dirty="0" smtClean="0">
                <a:solidFill>
                  <a:schemeClr val="accent2">
                    <a:lumMod val="50000"/>
                  </a:schemeClr>
                </a:solidFill>
              </a:rPr>
              <a:t>Baiba</a:t>
            </a: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endParaRPr lang="lv-LV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lv-LV" sz="2000" b="1" dirty="0" smtClean="0"/>
              <a:t>– bārenīte</a:t>
            </a:r>
            <a:r>
              <a:rPr lang="lv-LV" sz="2000" b="1" dirty="0"/>
              <a:t>, </a:t>
            </a:r>
            <a:r>
              <a:rPr lang="lv-LV" sz="2000" b="1" dirty="0" smtClean="0"/>
              <a:t>kalpone </a:t>
            </a:r>
            <a:r>
              <a:rPr lang="lv-LV" sz="2000" b="1" dirty="0"/>
              <a:t>pie savas mātes </a:t>
            </a:r>
            <a:r>
              <a:rPr lang="lv-LV" sz="2000" b="1" dirty="0" smtClean="0"/>
              <a:t>māsas. </a:t>
            </a:r>
          </a:p>
          <a:p>
            <a:pPr marL="0" indent="0">
              <a:buNone/>
            </a:pPr>
            <a:r>
              <a:rPr lang="lv-LV" sz="2000" b="1" dirty="0" smtClean="0"/>
              <a:t>Paklausīga</a:t>
            </a:r>
            <a:r>
              <a:rPr lang="lv-LV" sz="2000" b="1" dirty="0"/>
              <a:t>, laipna un </a:t>
            </a:r>
            <a:r>
              <a:rPr lang="lv-LV" sz="2000" b="1" dirty="0" smtClean="0"/>
              <a:t>bikla, bet prot arī sevi aizstāvēt. </a:t>
            </a:r>
          </a:p>
          <a:p>
            <a:pPr marL="0" indent="0">
              <a:buNone/>
            </a:pPr>
            <a:r>
              <a:rPr lang="lv-LV" sz="2000" b="1" dirty="0" smtClean="0"/>
              <a:t>Baibu gan atbaida, gan piesaista Ulda spēks un straujums, viņu mulsina mostošās jūtas pret Uldi. </a:t>
            </a:r>
            <a:r>
              <a:rPr lang="lv-LV" sz="2000" b="1" dirty="0"/>
              <a:t>Viņa </a:t>
            </a:r>
            <a:r>
              <a:rPr lang="lv-LV" sz="2000" b="1" dirty="0" smtClean="0"/>
              <a:t>aizstāv un žēlo </a:t>
            </a:r>
            <a:r>
              <a:rPr lang="lv-LV" sz="2000" b="1" dirty="0"/>
              <a:t>kroplo </a:t>
            </a:r>
            <a:r>
              <a:rPr lang="lv-LV" sz="2000" b="1" dirty="0" err="1"/>
              <a:t>Gatiņu</a:t>
            </a:r>
            <a:r>
              <a:rPr lang="lv-LV" sz="2000" b="1" dirty="0"/>
              <a:t>. </a:t>
            </a:r>
            <a:r>
              <a:rPr lang="lv-LV" sz="2000" b="1" dirty="0" smtClean="0"/>
              <a:t>Barba nespēj pieņemt laimi, darot nelaimīgus citus.</a:t>
            </a:r>
          </a:p>
          <a:p>
            <a:pPr marL="0" indent="0">
              <a:buNone/>
            </a:pPr>
            <a:endParaRPr lang="lv-LV" sz="2000" b="1" dirty="0" smtClean="0"/>
          </a:p>
          <a:p>
            <a:pPr marL="0" indent="0">
              <a:buNone/>
            </a:pPr>
            <a:r>
              <a:rPr lang="lv-LV" sz="2000" b="1" dirty="0" smtClean="0"/>
              <a:t>Baibas </a:t>
            </a:r>
            <a:r>
              <a:rPr lang="lv-LV" sz="2000" b="1" dirty="0"/>
              <a:t>tēls lugā simbolizē visu </a:t>
            </a:r>
            <a:r>
              <a:rPr lang="lv-LV" sz="2000" b="1" dirty="0" smtClean="0"/>
              <a:t>trauslo un </a:t>
            </a:r>
            <a:r>
              <a:rPr lang="lv-LV" sz="2000" b="1" dirty="0"/>
              <a:t>skaisto, ko var iegūt ar mīlestību un pacietību, bet </a:t>
            </a:r>
            <a:r>
              <a:rPr lang="lv-LV" sz="2000" b="1" dirty="0" smtClean="0"/>
              <a:t>ko ar spēku </a:t>
            </a:r>
            <a:r>
              <a:rPr lang="lv-LV" sz="2000" b="1" dirty="0"/>
              <a:t>var tikai </a:t>
            </a:r>
            <a:r>
              <a:rPr lang="lv-LV" sz="2000" b="1" dirty="0" smtClean="0"/>
              <a:t>izpostīt.</a:t>
            </a:r>
          </a:p>
          <a:p>
            <a:endParaRPr lang="lv-LV" sz="1600" b="1" dirty="0" smtClean="0"/>
          </a:p>
          <a:p>
            <a:endParaRPr lang="lv-LV" sz="1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038600" cy="2617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405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35670"/>
          </a:xfrm>
        </p:spPr>
        <p:txBody>
          <a:bodyPr>
            <a:normAutofit/>
          </a:bodyPr>
          <a:lstStyle/>
          <a:p>
            <a:r>
              <a:rPr lang="lv-LV" sz="3200" dirty="0" smtClean="0">
                <a:solidFill>
                  <a:schemeClr val="accent2">
                    <a:lumMod val="50000"/>
                  </a:schemeClr>
                </a:solidFill>
              </a:rPr>
              <a:t>Barba (</a:t>
            </a:r>
            <a:r>
              <a:rPr lang="lv-LV" sz="3200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lv-LV" sz="3200" dirty="0" smtClean="0">
                <a:solidFill>
                  <a:schemeClr val="accent2">
                    <a:lumMod val="50000"/>
                  </a:schemeClr>
                </a:solidFill>
              </a:rPr>
              <a:t>aiba)</a:t>
            </a:r>
            <a:endParaRPr lang="lv-LV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1080120"/>
          </a:xfrm>
        </p:spPr>
        <p:txBody>
          <a:bodyPr>
            <a:normAutofit/>
          </a:bodyPr>
          <a:lstStyle/>
          <a:p>
            <a:r>
              <a:rPr lang="lv-LV" sz="1400" b="1" i="1" dirty="0" smtClean="0">
                <a:latin typeface="Book Antiqua" panose="0204060205030503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«Ak, ir skaists rīta vējš,</a:t>
            </a:r>
          </a:p>
          <a:p>
            <a:r>
              <a:rPr lang="lv-LV" sz="1400" b="1" i="1" dirty="0" smtClean="0">
                <a:latin typeface="Book Antiqua" panose="0204060205030503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Kaut nolauzis manu egli.»</a:t>
            </a:r>
          </a:p>
          <a:p>
            <a:r>
              <a:rPr lang="lv-LV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lv-LV" sz="16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                              </a:t>
            </a:r>
            <a:r>
              <a:rPr lang="lv-LV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(Barba,  III </a:t>
            </a:r>
            <a:r>
              <a:rPr lang="lv-LV" sz="1200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cēl</a:t>
            </a:r>
            <a:r>
              <a:rPr lang="lv-LV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.)</a:t>
            </a:r>
            <a:endParaRPr lang="lv-LV" sz="1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20072" y="980728"/>
            <a:ext cx="3466728" cy="1368152"/>
          </a:xfrm>
        </p:spPr>
        <p:txBody>
          <a:bodyPr>
            <a:normAutofit fontScale="77500" lnSpcReduction="20000"/>
          </a:bodyPr>
          <a:lstStyle/>
          <a:p>
            <a:pPr marL="137160"/>
            <a:r>
              <a:rPr lang="lv-LV" sz="1800" b="1" i="1" dirty="0"/>
              <a:t>«Ne es kad tava būšu,</a:t>
            </a:r>
          </a:p>
          <a:p>
            <a:pPr marL="137160"/>
            <a:r>
              <a:rPr lang="lv-LV" sz="1800" b="1" i="1" dirty="0"/>
              <a:t>Ne tu mani ritināsi!</a:t>
            </a:r>
          </a:p>
          <a:p>
            <a:pPr marL="137160"/>
            <a:r>
              <a:rPr lang="lv-LV" sz="1800" b="1" i="1" dirty="0"/>
              <a:t>Dzelzs tev roka, vējš tev prāts,</a:t>
            </a:r>
          </a:p>
          <a:p>
            <a:pPr marL="137160"/>
            <a:r>
              <a:rPr lang="lv-LV" sz="1800" b="1" i="1" dirty="0"/>
              <a:t>Tava mute  .. nāvi dveš!»</a:t>
            </a:r>
          </a:p>
          <a:p>
            <a:pPr marL="137160"/>
            <a:r>
              <a:rPr lang="lv-LV" sz="1800" dirty="0"/>
              <a:t>                     </a:t>
            </a:r>
            <a:r>
              <a:rPr lang="lv-LV" sz="1100" dirty="0"/>
              <a:t>(Barba Uldim I </a:t>
            </a:r>
            <a:r>
              <a:rPr lang="lv-LV" sz="1100" dirty="0" err="1"/>
              <a:t>cēl</a:t>
            </a:r>
            <a:r>
              <a:rPr lang="lv-LV" sz="1100" dirty="0" smtClean="0"/>
              <a:t>.)</a:t>
            </a:r>
            <a:endParaRPr lang="lv-LV" sz="11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040188" cy="269062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6718"/>
            <a:ext cx="2808312" cy="4150214"/>
          </a:xfrm>
        </p:spPr>
      </p:pic>
    </p:spTree>
    <p:extLst>
      <p:ext uri="{BB962C8B-B14F-4D97-AF65-F5344CB8AC3E}">
        <p14:creationId xmlns:p14="http://schemas.microsoft.com/office/powerpoint/2010/main" val="263470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lv-LV" sz="3200" dirty="0"/>
              <a:t>Lugas galvenie varoņi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424936" cy="532859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lv-LV" sz="3200" b="1" dirty="0">
                <a:solidFill>
                  <a:schemeClr val="accent2">
                    <a:lumMod val="50000"/>
                  </a:schemeClr>
                </a:solidFill>
              </a:rPr>
              <a:t>Uldis</a:t>
            </a:r>
            <a:r>
              <a:rPr lang="lv-LV" sz="2800" b="1" dirty="0"/>
              <a:t> </a:t>
            </a:r>
            <a:endParaRPr lang="lv-LV" sz="2800" b="1" dirty="0" smtClean="0"/>
          </a:p>
          <a:p>
            <a:pPr marL="137160" indent="0">
              <a:buNone/>
            </a:pPr>
            <a:r>
              <a:rPr lang="lv-LV" sz="2800" dirty="0" smtClean="0"/>
              <a:t>– </a:t>
            </a:r>
            <a:r>
              <a:rPr lang="lv-LV" sz="2000" dirty="0"/>
              <a:t>aizrautīgs straujas </a:t>
            </a:r>
            <a:r>
              <a:rPr lang="lv-LV" sz="2000" dirty="0" smtClean="0"/>
              <a:t>dabas </a:t>
            </a:r>
            <a:r>
              <a:rPr lang="lv-LV" sz="2000" dirty="0"/>
              <a:t>cilvēks, </a:t>
            </a:r>
            <a:endParaRPr lang="lv-LV" sz="2000" dirty="0" smtClean="0"/>
          </a:p>
          <a:p>
            <a:pPr marL="137160" indent="0">
              <a:buNone/>
            </a:pPr>
            <a:r>
              <a:rPr lang="lv-LV" sz="2000" dirty="0" smtClean="0"/>
              <a:t>kas </a:t>
            </a:r>
            <a:r>
              <a:rPr lang="lv-LV" sz="2000" dirty="0"/>
              <a:t>radis iegūt visu, </a:t>
            </a:r>
            <a:r>
              <a:rPr lang="lv-LV" sz="2000" dirty="0" smtClean="0"/>
              <a:t>ko vēlas. </a:t>
            </a:r>
          </a:p>
          <a:p>
            <a:pPr marL="137160" indent="0">
              <a:buNone/>
            </a:pPr>
            <a:r>
              <a:rPr lang="lv-LV" sz="2000" dirty="0" smtClean="0"/>
              <a:t>Viņam ir dzērāja </a:t>
            </a:r>
            <a:r>
              <a:rPr lang="lv-LV" sz="2000" dirty="0"/>
              <a:t>un uzdzīvotāja </a:t>
            </a:r>
            <a:endParaRPr lang="lv-LV" sz="2000" dirty="0" smtClean="0"/>
          </a:p>
          <a:p>
            <a:pPr marL="137160" indent="0">
              <a:buNone/>
            </a:pPr>
            <a:r>
              <a:rPr lang="lv-LV" sz="2000" dirty="0" smtClean="0"/>
              <a:t>slava. </a:t>
            </a:r>
            <a:endParaRPr lang="lv-LV" sz="2000" dirty="0"/>
          </a:p>
          <a:p>
            <a:pPr marL="137160" indent="0">
              <a:buNone/>
            </a:pPr>
            <a:r>
              <a:rPr lang="lv-LV" sz="2000" dirty="0"/>
              <a:t>Attieksmē pret Barbu </a:t>
            </a:r>
            <a:r>
              <a:rPr lang="lv-LV" sz="2000" dirty="0" smtClean="0"/>
              <a:t>Ulda jūtas </a:t>
            </a:r>
          </a:p>
          <a:p>
            <a:pPr marL="137160" indent="0">
              <a:buNone/>
            </a:pPr>
            <a:r>
              <a:rPr lang="lv-LV" sz="2000" dirty="0" smtClean="0"/>
              <a:t>mainās </a:t>
            </a:r>
            <a:r>
              <a:rPr lang="lv-LV" sz="2000" dirty="0"/>
              <a:t>no sākotnējas iegribas </a:t>
            </a:r>
            <a:endParaRPr lang="lv-LV" sz="2000" dirty="0" smtClean="0"/>
          </a:p>
          <a:p>
            <a:pPr marL="137160" indent="0">
              <a:buNone/>
            </a:pPr>
            <a:r>
              <a:rPr lang="lv-LV" sz="2000" dirty="0" smtClean="0"/>
              <a:t>pakļaut </a:t>
            </a:r>
            <a:r>
              <a:rPr lang="lv-LV" sz="2000" dirty="0"/>
              <a:t>sev nepakļāvīgo meitu </a:t>
            </a:r>
            <a:endParaRPr lang="lv-LV" sz="2000" dirty="0" smtClean="0"/>
          </a:p>
          <a:p>
            <a:pPr marL="137160" indent="0">
              <a:buNone/>
            </a:pPr>
            <a:r>
              <a:rPr lang="lv-LV" sz="2000" dirty="0" smtClean="0"/>
              <a:t>līdz </a:t>
            </a:r>
            <a:r>
              <a:rPr lang="lv-LV" sz="2000" dirty="0"/>
              <a:t>dziļākām mīlestības jūtām </a:t>
            </a:r>
            <a:endParaRPr lang="lv-LV" sz="2000" dirty="0" smtClean="0"/>
          </a:p>
          <a:p>
            <a:pPr marL="137160" indent="0">
              <a:buNone/>
            </a:pPr>
            <a:r>
              <a:rPr lang="lv-LV" sz="2000" dirty="0" smtClean="0"/>
              <a:t>un vēlmei mainīties.		</a:t>
            </a:r>
            <a:r>
              <a:rPr lang="lv-LV" sz="2000" dirty="0"/>
              <a:t>	 </a:t>
            </a:r>
            <a:r>
              <a:rPr lang="lv-LV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«Man lai meita atsacītu </a:t>
            </a:r>
            <a:r>
              <a:rPr lang="lv-LV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</a:t>
            </a:r>
          </a:p>
          <a:p>
            <a:pPr marL="137160" indent="0">
              <a:buNone/>
            </a:pPr>
            <a:r>
              <a:rPr lang="lv-LV" sz="2000" dirty="0" smtClean="0"/>
              <a:t>Savas </a:t>
            </a:r>
            <a:r>
              <a:rPr lang="lv-LV" sz="2000" dirty="0"/>
              <a:t>straujās dabas dēļ nodara 	</a:t>
            </a:r>
            <a:r>
              <a:rPr lang="lv-LV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Mana prāta iegribēta</a:t>
            </a:r>
            <a:r>
              <a:rPr lang="lv-LV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?!</a:t>
            </a:r>
          </a:p>
          <a:p>
            <a:pPr marL="137160" indent="0">
              <a:buNone/>
            </a:pPr>
            <a:r>
              <a:rPr lang="lv-LV" sz="2000" dirty="0" smtClean="0"/>
              <a:t>pāri </a:t>
            </a:r>
            <a:r>
              <a:rPr lang="lv-LV" sz="2000" dirty="0"/>
              <a:t>gan Baibai, gan Gatim. 		</a:t>
            </a:r>
            <a:r>
              <a:rPr lang="lv-LV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Vai ar labu, vai ar ļaunu </a:t>
            </a:r>
            <a:r>
              <a:rPr lang="lv-LV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–</a:t>
            </a:r>
          </a:p>
          <a:p>
            <a:pPr marL="137160" indent="0">
              <a:buNone/>
            </a:pPr>
            <a:r>
              <a:rPr lang="lv-LV" sz="2000" dirty="0" smtClean="0"/>
              <a:t>Viņa </a:t>
            </a:r>
            <a:r>
              <a:rPr lang="lv-LV" sz="2000" dirty="0"/>
              <a:t>dēļ cieš Zane.			</a:t>
            </a:r>
            <a:r>
              <a:rPr lang="lv-LV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Būsi mana līgaviņa.»</a:t>
            </a:r>
          </a:p>
          <a:p>
            <a:pPr marL="137160" indent="0">
              <a:buNone/>
            </a:pPr>
            <a:r>
              <a:rPr lang="lv-LV" sz="2000" dirty="0"/>
              <a:t>							</a:t>
            </a:r>
            <a:r>
              <a:rPr lang="lv-LV" sz="1200" dirty="0"/>
              <a:t>(Uldis Barbai III </a:t>
            </a:r>
            <a:r>
              <a:rPr lang="lv-LV" sz="1200" dirty="0" err="1"/>
              <a:t>cēl</a:t>
            </a:r>
            <a:r>
              <a:rPr lang="lv-LV" sz="1200" dirty="0"/>
              <a:t>.)</a:t>
            </a:r>
          </a:p>
          <a:p>
            <a:pPr marL="137160" indent="0">
              <a:buNone/>
            </a:pPr>
            <a:endParaRPr lang="lv-LV" sz="2000" dirty="0"/>
          </a:p>
          <a:p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894584" cy="2920938"/>
          </a:xfrm>
        </p:spPr>
      </p:pic>
    </p:spTree>
    <p:extLst>
      <p:ext uri="{BB962C8B-B14F-4D97-AF65-F5344CB8AC3E}">
        <p14:creationId xmlns:p14="http://schemas.microsoft.com/office/powerpoint/2010/main" val="312189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lv-LV" sz="3200" dirty="0"/>
              <a:t>Lugas galvenie varoņi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lv-LV" sz="3200" b="1" dirty="0">
                <a:solidFill>
                  <a:schemeClr val="accent2">
                    <a:lumMod val="50000"/>
                  </a:schemeClr>
                </a:solidFill>
              </a:rPr>
              <a:t>Zane</a:t>
            </a:r>
            <a:r>
              <a:rPr lang="lv-LV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lv-LV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lv-LV" sz="2200" b="1" dirty="0" smtClean="0">
                <a:solidFill>
                  <a:prstClr val="white"/>
                </a:solidFill>
              </a:rPr>
              <a:t>– </a:t>
            </a:r>
            <a:r>
              <a:rPr lang="lv-LV" sz="2200" b="1" dirty="0">
                <a:solidFill>
                  <a:prstClr val="white"/>
                </a:solidFill>
              </a:rPr>
              <a:t>mātes meita, Baibas māsīca, Ulda sākotnējā iecerētā. 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lv-LV" sz="2200" b="1" dirty="0">
                <a:solidFill>
                  <a:prstClr val="white"/>
                </a:solidFill>
              </a:rPr>
              <a:t>Pēc Ulda atteikuma viņa ļoti pārdzīvo un visādi nopūlas, lai nezaudētu savu līgavaini. (Baibas ietekmēšana, pazemošanās Uldim, </a:t>
            </a:r>
            <a:r>
              <a:rPr lang="lv-LV" sz="2200" b="1" dirty="0" smtClean="0">
                <a:solidFill>
                  <a:prstClr val="white"/>
                </a:solidFill>
              </a:rPr>
              <a:t>lāsti, burvestības </a:t>
            </a:r>
            <a:r>
              <a:rPr lang="lv-LV" sz="2200" b="1" dirty="0" err="1">
                <a:solidFill>
                  <a:prstClr val="white"/>
                </a:solidFill>
              </a:rPr>
              <a:t>u.tml</a:t>
            </a:r>
            <a:r>
              <a:rPr lang="lv-LV" sz="2200" b="1" dirty="0">
                <a:solidFill>
                  <a:prstClr val="white"/>
                </a:solidFill>
              </a:rPr>
              <a:t>.) 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lv-LV" sz="2200" b="1" dirty="0" smtClean="0">
                <a:solidFill>
                  <a:prstClr val="white"/>
                </a:solidFill>
              </a:rPr>
              <a:t>Mīlestības dēļ gatava pat lēkt Daugavā, tomēr labprāt pieņem Barbas piedāvājumu nestāvēt māsīcai ceļā.</a:t>
            </a:r>
            <a:endParaRPr lang="lv-LV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95674"/>
            <a:ext cx="4474781" cy="2897421"/>
          </a:xfrm>
        </p:spPr>
      </p:pic>
    </p:spTree>
    <p:extLst>
      <p:ext uri="{BB962C8B-B14F-4D97-AF65-F5344CB8AC3E}">
        <p14:creationId xmlns:p14="http://schemas.microsoft.com/office/powerpoint/2010/main" val="258038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lv-LV" sz="3200" dirty="0"/>
              <a:t>Lugas galvenie varoņi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pPr marL="137160" indent="0">
              <a:buNone/>
            </a:pPr>
            <a:r>
              <a:rPr lang="lv-LV" sz="3200" b="1" dirty="0" err="1">
                <a:solidFill>
                  <a:schemeClr val="accent2">
                    <a:lumMod val="50000"/>
                  </a:schemeClr>
                </a:solidFill>
              </a:rPr>
              <a:t>Gatiņš</a:t>
            </a:r>
            <a:r>
              <a:rPr lang="lv-LV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lv-LV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lv-LV" dirty="0" smtClean="0"/>
              <a:t>– </a:t>
            </a:r>
            <a:r>
              <a:rPr lang="lv-LV" sz="2400" dirty="0"/>
              <a:t>kalpu puisis lauku mājās, jūtīgs dabas bērns, </a:t>
            </a:r>
            <a:r>
              <a:rPr lang="lv-LV" sz="2400" dirty="0" smtClean="0"/>
              <a:t>klibs.</a:t>
            </a:r>
          </a:p>
          <a:p>
            <a:pPr marL="137160" indent="0">
              <a:buNone/>
            </a:pPr>
            <a:r>
              <a:rPr lang="lv-LV" sz="2400" dirty="0" err="1"/>
              <a:t>Gatiņš</a:t>
            </a:r>
            <a:r>
              <a:rPr lang="lv-LV" sz="2400" dirty="0"/>
              <a:t> mīl Baibu un vēlas viņu pasargāt no ļauniem </a:t>
            </a:r>
            <a:r>
              <a:rPr lang="lv-LV" sz="2400" dirty="0" smtClean="0"/>
              <a:t>cilvēkiem. Viņš </a:t>
            </a:r>
            <a:r>
              <a:rPr lang="lv-LV" sz="2400" dirty="0"/>
              <a:t>cer, ka Baiba </a:t>
            </a:r>
            <a:r>
              <a:rPr lang="lv-LV" sz="2400" dirty="0" smtClean="0"/>
              <a:t>būs viņa līgaviņa, un ļoti pārdzīvo vilšanos. </a:t>
            </a:r>
          </a:p>
          <a:p>
            <a:pPr marL="137160" indent="0">
              <a:buNone/>
            </a:pPr>
            <a:r>
              <a:rPr lang="lv-LV" sz="2400" dirty="0" smtClean="0"/>
              <a:t>Sadursmē </a:t>
            </a:r>
            <a:r>
              <a:rPr lang="lv-LV" sz="2400" dirty="0"/>
              <a:t>ar Uldi </a:t>
            </a:r>
            <a:r>
              <a:rPr lang="lv-LV" sz="2400" dirty="0" err="1"/>
              <a:t>Gatiņš</a:t>
            </a:r>
            <a:r>
              <a:rPr lang="lv-LV" sz="2400" dirty="0"/>
              <a:t> iet bojā.</a:t>
            </a:r>
          </a:p>
          <a:p>
            <a:pPr marL="137160" indent="0">
              <a:buNone/>
            </a:pPr>
            <a:endParaRPr lang="lv-LV" dirty="0" smtClean="0"/>
          </a:p>
          <a:p>
            <a:pPr marL="137160" indent="0">
              <a:buNone/>
            </a:pPr>
            <a:endParaRPr lang="lv-LV" dirty="0"/>
          </a:p>
          <a:p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038600" cy="2689571"/>
          </a:xfrm>
        </p:spPr>
      </p:pic>
    </p:spTree>
    <p:extLst>
      <p:ext uri="{BB962C8B-B14F-4D97-AF65-F5344CB8AC3E}">
        <p14:creationId xmlns:p14="http://schemas.microsoft.com/office/powerpoint/2010/main" val="882615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610</TotalTime>
  <Words>1262</Words>
  <Application>Microsoft Office PowerPoint</Application>
  <PresentationFormat>On-screen Show (4:3)</PresentationFormat>
  <Paragraphs>233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Raiņa luga   «Pūt, vējiņi!»</vt:lpstr>
      <vt:lpstr>Lugu Rainis sarakstīja 1913. gadā, atrodoties emigrācijā Šveicē un ilgojoties pēc dzimtenes</vt:lpstr>
      <vt:lpstr>Lugas satura pamats</vt:lpstr>
      <vt:lpstr>Lugas darbības vieta un laiks  </vt:lpstr>
      <vt:lpstr>Lugas galvenie varoņi</vt:lpstr>
      <vt:lpstr>Barba (Baiba)</vt:lpstr>
      <vt:lpstr>Lugas galvenie varoņi</vt:lpstr>
      <vt:lpstr>Lugas galvenie varoņi</vt:lpstr>
      <vt:lpstr>Lugas galvenie varoņi</vt:lpstr>
      <vt:lpstr>Lugas galvenās problēmas</vt:lpstr>
      <vt:lpstr>Jauniešu attiecības lugā</vt:lpstr>
      <vt:lpstr>Jauniešu attiecības :  Zane un Uldis</vt:lpstr>
      <vt:lpstr>Jauniešu attiecības: Gatiņš un Barba</vt:lpstr>
      <vt:lpstr>Audžumātes un Ortas attieksme pret  Barbu</vt:lpstr>
      <vt:lpstr>Jauniešu attiecības: Barba un Uldis</vt:lpstr>
      <vt:lpstr>Lugas galveno problēmu risinājums</vt:lpstr>
      <vt:lpstr>Raiņa luga «Pūt, vējiņi!»</vt:lpstr>
      <vt:lpstr>Šajā prezentācijā izmantoti attēli no šādiem avotiem: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Raiņa luga «Pūt, vējiņi!»</dc:title>
  <dc:creator>user</dc:creator>
  <cp:lastModifiedBy>Daina Priede</cp:lastModifiedBy>
  <cp:revision>57</cp:revision>
  <dcterms:created xsi:type="dcterms:W3CDTF">2014-02-04T16:58:02Z</dcterms:created>
  <dcterms:modified xsi:type="dcterms:W3CDTF">2015-01-05T08:32:20Z</dcterms:modified>
</cp:coreProperties>
</file>